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336" r:id="rId5"/>
    <p:sldId id="320" r:id="rId6"/>
    <p:sldId id="317" r:id="rId7"/>
    <p:sldId id="327" r:id="rId8"/>
    <p:sldId id="332" r:id="rId9"/>
    <p:sldId id="315" r:id="rId10"/>
    <p:sldId id="321" r:id="rId11"/>
    <p:sldId id="303" r:id="rId12"/>
    <p:sldId id="333" r:id="rId13"/>
    <p:sldId id="335" r:id="rId14"/>
    <p:sldId id="323" r:id="rId15"/>
    <p:sldId id="308" r:id="rId16"/>
    <p:sldId id="330" r:id="rId17"/>
    <p:sldId id="331" r:id="rId18"/>
    <p:sldId id="328" r:id="rId19"/>
    <p:sldId id="310" r:id="rId20"/>
  </p:sldIdLst>
  <p:sldSz cx="12192000" cy="6858000"/>
  <p:notesSz cx="7102475" cy="9388475"/>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12" userDrawn="1">
          <p15:clr>
            <a:srgbClr val="A4A3A4"/>
          </p15:clr>
        </p15:guide>
        <p15:guide id="2" pos="3840" userDrawn="1">
          <p15:clr>
            <a:srgbClr val="A4A3A4"/>
          </p15:clr>
        </p15:guide>
        <p15:guide id="3" orient="horz" pos="2808" userDrawn="1">
          <p15:clr>
            <a:srgbClr val="A4A3A4"/>
          </p15:clr>
        </p15:guide>
        <p15:guide id="4" pos="1680" userDrawn="1">
          <p15:clr>
            <a:srgbClr val="A4A3A4"/>
          </p15:clr>
        </p15:guide>
        <p15:guide id="5" pos="600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Antti" initials="HA" lastIdx="33" clrIdx="0">
    <p:extLst>
      <p:ext uri="{19B8F6BF-5375-455C-9EA6-DF929625EA0E}">
        <p15:presenceInfo xmlns:p15="http://schemas.microsoft.com/office/powerpoint/2012/main" userId="S-1-5-21-2052111302-1645522239-682003330-80426" providerId="AD"/>
      </p:ext>
    </p:extLst>
  </p:cmAuthor>
  <p:cmAuthor id="2" name="Kelly Cison" initials="KC" lastIdx="1" clrIdx="1">
    <p:extLst>
      <p:ext uri="{19B8F6BF-5375-455C-9EA6-DF929625EA0E}">
        <p15:presenceInfo xmlns:p15="http://schemas.microsoft.com/office/powerpoint/2012/main" userId="S-1-5-21-2052111302-1645522239-682003330-1033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4E7"/>
    <a:srgbClr val="17458F"/>
    <a:srgbClr val="58585A"/>
    <a:srgbClr val="F7A81B"/>
    <a:srgbClr val="D91B5C"/>
    <a:srgbClr val="872175"/>
    <a:srgbClr val="505C5D"/>
    <a:srgbClr val="384446"/>
    <a:srgbClr val="00AFB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6ED834-84BF-4908-81EC-70C1EF8C3E54}" v="1" dt="2021-10-17T17:37:57.432"/>
    <p1510:client id="{3AEF10F0-3135-4FBE-81ED-A5E58F70CF76}" v="4" dt="2021-10-20T21:00:46.906"/>
    <p1510:client id="{503BBA2B-A33C-451C-BD07-9DCB8E67C28C}" v="1" dt="2021-10-20T20:38:37.398"/>
    <p1510:client id="{AD40E41F-0305-4EFF-979A-D918F313C130}" v="2" dt="2021-10-20T20:41:44.247"/>
    <p1510:client id="{BB995E6E-AFB5-464B-B3F4-58737F6A3FA2}" v="2" dt="2019-12-06T15:02:15.212"/>
    <p1510:client id="{BC4FB807-1FF1-4F79-889F-EE9A928E9B2D}" v="2" dt="2021-10-21T08:40:01.839"/>
    <p1510:client id="{C092CE20-F4FB-8C24-3AC0-90E15CEC0B60}" v="1" dt="2020-01-17T17:14:18.780"/>
    <p1510:client id="{E22F0190-CA98-4B17-9EF8-3795C47C1A58}" v="2" dt="2021-10-20T20:47:14.5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69" autoAdjust="0"/>
    <p:restoredTop sz="62162" autoAdjust="0"/>
  </p:normalViewPr>
  <p:slideViewPr>
    <p:cSldViewPr snapToGrid="0" showGuides="1">
      <p:cViewPr varScale="1">
        <p:scale>
          <a:sx n="43" d="100"/>
          <a:sy n="43" d="100"/>
        </p:scale>
        <p:origin x="1272" y="-112"/>
      </p:cViewPr>
      <p:guideLst>
        <p:guide orient="horz" pos="1512"/>
        <p:guide pos="3840"/>
        <p:guide orient="horz" pos="2808"/>
        <p:guide pos="1680"/>
        <p:guide pos="6000"/>
      </p:guideLst>
    </p:cSldViewPr>
  </p:slideViewPr>
  <p:outlineViewPr>
    <p:cViewPr>
      <p:scale>
        <a:sx n="33" d="100"/>
        <a:sy n="33" d="100"/>
      </p:scale>
      <p:origin x="0" y="-2064"/>
    </p:cViewPr>
  </p:outlineViewPr>
  <p:notesTextViewPr>
    <p:cViewPr>
      <p:scale>
        <a:sx n="125" d="100"/>
        <a:sy n="125" d="100"/>
      </p:scale>
      <p:origin x="0" y="0"/>
    </p:cViewPr>
  </p:notesTextViewPr>
  <p:sorterViewPr>
    <p:cViewPr>
      <p:scale>
        <a:sx n="60" d="100"/>
        <a:sy n="60" d="100"/>
      </p:scale>
      <p:origin x="0" y="0"/>
    </p:cViewPr>
  </p:sorterViewPr>
  <p:notesViewPr>
    <p:cSldViewPr snapToGrid="0">
      <p:cViewPr>
        <p:scale>
          <a:sx n="75" d="100"/>
          <a:sy n="75" d="100"/>
        </p:scale>
        <p:origin x="1540" y="-14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tilisateur invité" providerId="Windows Live" clId="Web-{E22F0190-CA98-4B17-9EF8-3795C47C1A58}"/>
    <pc:docChg chg="addSld">
      <pc:chgData name="Utilisateur invité" userId="" providerId="Windows Live" clId="Web-{E22F0190-CA98-4B17-9EF8-3795C47C1A58}" dt="2021-10-20T20:47:14.566" v="1"/>
      <pc:docMkLst>
        <pc:docMk/>
      </pc:docMkLst>
      <pc:sldChg chg="add replId">
        <pc:chgData name="Utilisateur invité" userId="" providerId="Windows Live" clId="Web-{E22F0190-CA98-4B17-9EF8-3795C47C1A58}" dt="2021-10-20T20:46:54.175" v="0"/>
        <pc:sldMkLst>
          <pc:docMk/>
          <pc:sldMk cId="1314871284" sldId="336"/>
        </pc:sldMkLst>
      </pc:sldChg>
      <pc:sldChg chg="add replId">
        <pc:chgData name="Utilisateur invité" userId="" providerId="Windows Live" clId="Web-{E22F0190-CA98-4B17-9EF8-3795C47C1A58}" dt="2021-10-20T20:47:14.566" v="1"/>
        <pc:sldMkLst>
          <pc:docMk/>
          <pc:sldMk cId="113091852" sldId="337"/>
        </pc:sldMkLst>
      </pc:sldChg>
    </pc:docChg>
  </pc:docChgLst>
  <pc:docChgLst>
    <pc:chgData clId="Web-{3AEF10F0-3135-4FBE-81ED-A5E58F70CF76}"/>
    <pc:docChg chg="modSld">
      <pc:chgData name="" userId="" providerId="" clId="Web-{3AEF10F0-3135-4FBE-81ED-A5E58F70CF76}" dt="2021-10-20T20:59:39.264" v="0" actId="20577"/>
      <pc:docMkLst>
        <pc:docMk/>
      </pc:docMkLst>
      <pc:sldChg chg="modSp">
        <pc:chgData name="" userId="" providerId="" clId="Web-{3AEF10F0-3135-4FBE-81ED-A5E58F70CF76}" dt="2021-10-20T20:59:39.264" v="0" actId="20577"/>
        <pc:sldMkLst>
          <pc:docMk/>
          <pc:sldMk cId="2899314519" sldId="260"/>
        </pc:sldMkLst>
        <pc:spChg chg="mod">
          <ac:chgData name="" userId="" providerId="" clId="Web-{3AEF10F0-3135-4FBE-81ED-A5E58F70CF76}" dt="2021-10-20T20:59:39.264" v="0" actId="20577"/>
          <ac:spMkLst>
            <pc:docMk/>
            <pc:sldMk cId="2899314519" sldId="260"/>
            <ac:spMk id="10" creationId="{00000000-0000-0000-0000-000000000000}"/>
          </ac:spMkLst>
        </pc:spChg>
      </pc:sldChg>
    </pc:docChg>
  </pc:docChgLst>
  <pc:docChgLst>
    <pc:chgData name="Utilisateur invité" providerId="Windows Live" clId="Web-{503BBA2B-A33C-451C-BD07-9DCB8E67C28C}"/>
    <pc:docChg chg="modSld">
      <pc:chgData name="Utilisateur invité" userId="" providerId="Windows Live" clId="Web-{503BBA2B-A33C-451C-BD07-9DCB8E67C28C}" dt="2021-10-20T20:38:37.398" v="0" actId="1076"/>
      <pc:docMkLst>
        <pc:docMk/>
      </pc:docMkLst>
      <pc:sldChg chg="modSp">
        <pc:chgData name="Utilisateur invité" userId="" providerId="Windows Live" clId="Web-{503BBA2B-A33C-451C-BD07-9DCB8E67C28C}" dt="2021-10-20T20:38:37.398" v="0" actId="1076"/>
        <pc:sldMkLst>
          <pc:docMk/>
          <pc:sldMk cId="2899314519" sldId="260"/>
        </pc:sldMkLst>
        <pc:picChg chg="mod">
          <ac:chgData name="Utilisateur invité" userId="" providerId="Windows Live" clId="Web-{503BBA2B-A33C-451C-BD07-9DCB8E67C28C}" dt="2021-10-20T20:38:37.398" v="0" actId="1076"/>
          <ac:picMkLst>
            <pc:docMk/>
            <pc:sldMk cId="2899314519" sldId="260"/>
            <ac:picMk id="2" creationId="{00000000-0000-0000-0000-000000000000}"/>
          </ac:picMkLst>
        </pc:picChg>
      </pc:sldChg>
    </pc:docChg>
  </pc:docChgLst>
  <pc:docChgLst>
    <pc:chgData name="Jean-Luc BRICE" userId="60538e4e0b74be41" providerId="Windows Live" clId="Web-{196ED834-84BF-4908-81EC-70C1EF8C3E54}"/>
    <pc:docChg chg="modSld">
      <pc:chgData name="Jean-Luc BRICE" userId="60538e4e0b74be41" providerId="Windows Live" clId="Web-{196ED834-84BF-4908-81EC-70C1EF8C3E54}" dt="2021-10-17T17:37:57.432" v="0" actId="1076"/>
      <pc:docMkLst>
        <pc:docMk/>
      </pc:docMkLst>
      <pc:sldChg chg="modSp">
        <pc:chgData name="Jean-Luc BRICE" userId="60538e4e0b74be41" providerId="Windows Live" clId="Web-{196ED834-84BF-4908-81EC-70C1EF8C3E54}" dt="2021-10-17T17:37:57.432" v="0" actId="1076"/>
        <pc:sldMkLst>
          <pc:docMk/>
          <pc:sldMk cId="2899314519" sldId="260"/>
        </pc:sldMkLst>
        <pc:picChg chg="mod">
          <ac:chgData name="Jean-Luc BRICE" userId="60538e4e0b74be41" providerId="Windows Live" clId="Web-{196ED834-84BF-4908-81EC-70C1EF8C3E54}" dt="2021-10-17T17:37:57.432" v="0" actId="1076"/>
          <ac:picMkLst>
            <pc:docMk/>
            <pc:sldMk cId="2899314519" sldId="260"/>
            <ac:picMk id="2" creationId="{00000000-0000-0000-0000-000000000000}"/>
          </ac:picMkLst>
        </pc:picChg>
      </pc:sldChg>
    </pc:docChg>
  </pc:docChgLst>
  <pc:docChgLst>
    <pc:chgData name="Dominique Niset" userId="4b2c9423fb4f2190" providerId="Windows Live" clId="Web-{BC4FB807-1FF1-4F79-889F-EE9A928E9B2D}"/>
    <pc:docChg chg="delSld">
      <pc:chgData name="Dominique Niset" userId="4b2c9423fb4f2190" providerId="Windows Live" clId="Web-{BC4FB807-1FF1-4F79-889F-EE9A928E9B2D}" dt="2021-10-21T08:40:01.839" v="1"/>
      <pc:docMkLst>
        <pc:docMk/>
      </pc:docMkLst>
      <pc:sldChg chg="del">
        <pc:chgData name="Dominique Niset" userId="4b2c9423fb4f2190" providerId="Windows Live" clId="Web-{BC4FB807-1FF1-4F79-889F-EE9A928E9B2D}" dt="2021-10-21T08:39:59.964" v="0"/>
        <pc:sldMkLst>
          <pc:docMk/>
          <pc:sldMk cId="2899314519" sldId="260"/>
        </pc:sldMkLst>
      </pc:sldChg>
      <pc:sldChg chg="del">
        <pc:chgData name="Dominique Niset" userId="4b2c9423fb4f2190" providerId="Windows Live" clId="Web-{BC4FB807-1FF1-4F79-889F-EE9A928E9B2D}" dt="2021-10-21T08:40:01.839" v="1"/>
        <pc:sldMkLst>
          <pc:docMk/>
          <pc:sldMk cId="113091852" sldId="337"/>
        </pc:sldMkLst>
      </pc:sldChg>
    </pc:docChg>
  </pc:docChgLst>
  <pc:docChgLst>
    <pc:chgData name="Utilisateur invité" providerId="Windows Live" clId="Web-{AD40E41F-0305-4EFF-979A-D918F313C130}"/>
    <pc:docChg chg="modSld">
      <pc:chgData name="Utilisateur invité" userId="" providerId="Windows Live" clId="Web-{AD40E41F-0305-4EFF-979A-D918F313C130}" dt="2021-10-20T20:41:44.247" v="1"/>
      <pc:docMkLst>
        <pc:docMk/>
      </pc:docMkLst>
      <pc:sldChg chg="mod modShow">
        <pc:chgData name="Utilisateur invité" userId="" providerId="Windows Live" clId="Web-{AD40E41F-0305-4EFF-979A-D918F313C130}" dt="2021-10-20T20:41:44.247" v="1"/>
        <pc:sldMkLst>
          <pc:docMk/>
          <pc:sldMk cId="2899314519" sldId="26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C8EEB10B-8B4D-4C11-9C9A-F7F8B8A63C71}" type="datetimeFigureOut">
              <a:rPr lang="en-US" smtClean="0"/>
              <a:t>10/21/2021</a:t>
            </a:fld>
            <a:endParaRPr lang="en-US" dirty="0"/>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3953F381-1A86-43BF-8612-5B13F38F31CF}" type="slidenum">
              <a:rPr lang="en-US" smtClean="0"/>
              <a:t>‹N°›</a:t>
            </a:fld>
            <a:endParaRPr lang="en-US" dirty="0"/>
          </a:p>
        </p:txBody>
      </p:sp>
    </p:spTree>
    <p:extLst>
      <p:ext uri="{BB962C8B-B14F-4D97-AF65-F5344CB8AC3E}">
        <p14:creationId xmlns:p14="http://schemas.microsoft.com/office/powerpoint/2010/main" val="3570557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403E561-A38A-4A22-8215-F855A52BC5B1}" type="datetimeFigureOut">
              <a:rPr lang="en-US" smtClean="0"/>
              <a:t>10/21/2021</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B827055-821E-4F6B-AAA9-2685E1493D9C}" type="slidenum">
              <a:rPr lang="en-US" smtClean="0"/>
              <a:t>‹N°›</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sz="1200" b="0" i="1"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NOTE À L’ATTENTION DU PRÉSENTATEUR : Adaptez la présentation à votre région. Dans tous les cas, vous devrez modifier la diapositive 6 : Remplacez le X par les données trouvées dans Rotary Club Central ou supprimez-le. Affichez la diapositive qui est actuellement masquée (à l’aide du mode Diaporama) afin de la rendre visible durant la présentation. Comparez les tendances mondiales avec celles de votre région. </a:t>
            </a:r>
          </a:p>
          <a:p>
            <a:endParaRPr lang="fr-fr" sz="1200" kern="1200" dirty="0">
              <a:solidFill>
                <a:schemeClr val="tx1"/>
              </a:solidFill>
              <a:effectLst/>
              <a:latin typeface="Arial Narrow" panose="020B0606020202030204" pitchFamily="34" charset="0"/>
            </a:endParaRPr>
          </a:p>
          <a:p>
            <a:pPr algn="l" rtl="0"/>
            <a:r>
              <a:rPr lang="fr-fr" sz="1200" b="1"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PRÉSENTATEUR : </a:t>
            </a:r>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Lorsque nos effectifs sont forts, nos clubs sont plus dynamiques, le Rotary est plus visible et nos membres ont davantage de ressources pour venir en aide à la collectivité. Pour accomplir tout ce que nous souhaitons réaliser, nous avons besoin que nos dirigeants de club, de district et de zone s'engagent à développer le Rotary et le Rotaract. C'est pourquoi la croissance de l'effectif est la priorité interne de notre organisation. </a:t>
            </a:r>
          </a:p>
          <a:p>
            <a:pPr algn="l" rtl="0"/>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a:t>
            </a:r>
          </a:p>
          <a:p>
            <a:pPr algn="l" rtl="0"/>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Je vais aujourd'hui vous présenter l'état des lieux de notre effectif et des idées pour atteindre les objectifs de notre Plan d'action (augmenter notre impact, étendre notre portée, et améliorer l'implication des participants et notre capacité d'adaptation).</a:t>
            </a:r>
            <a:endParaRPr lang="fr-fr" sz="1200" kern="1200" dirty="0">
              <a:solidFill>
                <a:schemeClr val="tx1"/>
              </a:solidFill>
              <a:effectLst/>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pPr algn="l" rtl="0"/>
            <a:fld id="{DB827055-821E-4F6B-AAA9-2685E1493D9C}" type="slidenum">
              <a:rPr/>
              <a:t>3</a:t>
            </a:fld>
            <a:endParaRPr lang="fr-fr" dirty="0"/>
          </a:p>
        </p:txBody>
      </p:sp>
    </p:spTree>
    <p:extLst>
      <p:ext uri="{BB962C8B-B14F-4D97-AF65-F5344CB8AC3E}">
        <p14:creationId xmlns:p14="http://schemas.microsoft.com/office/powerpoint/2010/main" val="3072984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i="0" u="none" baseline="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 fait de se sentir bien accueilli par les autres membres du club et à l'aise avec eux est le facteur le plus important en matière de satisfaction et de fidélisation des membres. Plus le confort augmente, plus la probabilité d'être satisfait de l'appartenance au club augmente également. </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a:latin typeface="Arial Narrow" panose="020B0606020202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b="0" i="0" u="none" baseline="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En fait, un membre qui n'est pas à l'aise avec les autres a deux à quatre fois plus de risque de partir que s'il est très à l'aise.</a:t>
            </a:r>
            <a:endParaRPr lang="fr-fr" sz="1200" kern="1200" dirty="0">
              <a:solidFill>
                <a:schemeClr val="tx1"/>
              </a:solidFill>
              <a:effectLst/>
              <a:latin typeface="Arial Narrow" panose="020B060602020203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kern="1200" dirty="0">
              <a:solidFill>
                <a:schemeClr val="tx1"/>
              </a:solidFill>
              <a:effectLst/>
              <a:latin typeface="Arial Narrow" panose="020B060602020203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0" i="0" u="none" baseline="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Cela n'est pas seulement vrai pour</a:t>
            </a:r>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les membres actuels, mais aussi pour toute personne qui s'engage auprès du Rotary. Qui qu'ils soient, où qu'ils soient dans le monde ou quelle que soit la durée de leur relation avec le Rotary, tous les membres, prospects et autres participants doivent se sentir valorisés, respectés et bien accueillis.</a:t>
            </a:r>
            <a:endParaRPr lang="fr-fr"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pPr algn="l" rtl="0"/>
            <a:fld id="{DB827055-821E-4F6B-AAA9-2685E1493D9C}" type="slidenum">
              <a:rPr/>
              <a:t>12</a:t>
            </a:fld>
            <a:endParaRPr lang="fr-fr" dirty="0"/>
          </a:p>
        </p:txBody>
      </p:sp>
    </p:spTree>
    <p:extLst>
      <p:ext uri="{BB962C8B-B14F-4D97-AF65-F5344CB8AC3E}">
        <p14:creationId xmlns:p14="http://schemas.microsoft.com/office/powerpoint/2010/main" val="2613834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La diversité est depuis longtemps l'une des valeurs fondamentales du Rotary et elle guide nos interactions, entre nous et avec les non-Rotariens. Mais nous savons que nous devons apprendre davantage afin que la culture de notre organisation incarne la diversité, l'équité et l'inclusion (DEI). C'est pourquoi nous avons récemment renforcé notre engagement envers la DEI.</a:t>
            </a:r>
          </a:p>
          <a:p>
            <a:pPr algn="l" rtl="0" fontAlgn="base"/>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a:t>
            </a:r>
          </a:p>
          <a:p>
            <a:pPr algn="l" rtl="0" fontAlgn="base"/>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Passer à l'action en la matière est la responsabilité de tous. Nous sommes les visages de cet engagement — les visages que les gens voient lorsqu'ils envisagent de rejoindre un club ou de s'associer à nous dans le cadre d'une action. S'ils nous voient agir en fonction de notre engagement, toute l'organisation s'en trouve renforcée. </a:t>
            </a:r>
          </a:p>
          <a:p>
            <a:pPr algn="l" rtl="0" fontAlgn="base"/>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a:t>
            </a:r>
          </a:p>
          <a:p>
            <a:pPr algn="l" rtl="0" fontAlgn="base"/>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Il est important de s'assurer que nous comprenons tous ces mots de la même manière : </a:t>
            </a:r>
          </a:p>
          <a:p>
            <a:pPr algn="l" rtl="0" fontAlgn="base"/>
            <a:endParaRPr lang="fr-fr" sz="1200" kern="1200" dirty="0">
              <a:solidFill>
                <a:schemeClr val="tx1"/>
              </a:solidFill>
              <a:effectLst/>
              <a:latin typeface="Arial Narrow" panose="020B0606020202030204" pitchFamily="34" charset="0"/>
            </a:endParaRPr>
          </a:p>
          <a:p>
            <a:pPr marL="171450" indent="-171450" algn="l" rtl="0">
              <a:buFont typeface="Arial" panose="020B0604020202020204" pitchFamily="34" charset="0"/>
              <a:buChar char="•"/>
            </a:pPr>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La diversité signifie accueillir des personnes issues de tous les milieux, indépendamment de leur culture, leur expérience et leur identité. </a:t>
            </a:r>
          </a:p>
          <a:p>
            <a:pPr marL="171450" indent="-171450" algn="l" rtl="0">
              <a:buFont typeface="Arial" panose="020B0604020202020204" pitchFamily="34" charset="0"/>
              <a:buChar char="•"/>
            </a:pPr>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L'équité signifie s'assurer que chaque personne a accès aux ressources, opportunités, réseaux et soutien dont ils ont besoin pour prospérer. Reconnaissant que les membres de certains groupes ont historiquement rencontré des obstacles au recrutement, à la participation et au leadership, nous nous engageons à promouvoir l'équité dans tous les aspects du Rotary, y compris dans nos partenariats locaux.</a:t>
            </a:r>
            <a:r>
              <a:rPr lang="fr-fr" sz="1200" b="0" i="1"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a:t>
            </a:r>
            <a:endParaRPr lang="fr-fr" sz="1200" kern="1200" dirty="0">
              <a:solidFill>
                <a:schemeClr val="tx1"/>
              </a:solidFill>
              <a:effectLst/>
              <a:latin typeface="Arial Narrow" panose="020B0606020202030204" pitchFamily="34" charset="0"/>
            </a:endParaRPr>
          </a:p>
          <a:p>
            <a:pPr marL="171450" indent="-171450" algn="l" rtl="0">
              <a:buFont typeface="Arial" panose="020B0604020202020204" pitchFamily="34" charset="0"/>
              <a:buChar char="•"/>
            </a:pPr>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L'inclusion signifie créer une culture diverse où chacun est valorisé et accueilli. Elle découle de notre conviction que chaque personne possède des qualités qui la rendent unique.</a:t>
            </a:r>
          </a:p>
          <a:p>
            <a:pPr marL="0" indent="0" algn="l" rtl="0">
              <a:buFont typeface="Arial" panose="020B0604020202020204" pitchFamily="34" charset="0"/>
              <a:buNone/>
            </a:pPr>
            <a:endParaRPr lang="fr-fr" sz="1200" kern="1200" dirty="0">
              <a:solidFill>
                <a:schemeClr val="tx1"/>
              </a:solidFill>
              <a:effectLst/>
              <a:latin typeface="Arial Narrow" panose="020B0606020202030204" pitchFamily="34" charset="0"/>
            </a:endParaRPr>
          </a:p>
          <a:p>
            <a:pPr algn="l" rtl="0"/>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L'inclusion est un objectif que nous pouvons atteindre chaque jour, quelle que soit la diversité de nos clubs. </a:t>
            </a:r>
            <a:endParaRPr lang="fr-fr"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pPr algn="l" rtl="0"/>
            <a:fld id="{DB827055-821E-4F6B-AAA9-2685E1493D9C}" type="slidenum">
              <a:rPr/>
              <a:t>13</a:t>
            </a:fld>
            <a:endParaRPr lang="fr-fr" dirty="0"/>
          </a:p>
        </p:txBody>
      </p:sp>
    </p:spTree>
    <p:extLst>
      <p:ext uri="{BB962C8B-B14F-4D97-AF65-F5344CB8AC3E}">
        <p14:creationId xmlns:p14="http://schemas.microsoft.com/office/powerpoint/2010/main" val="4291356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Nous commençons par analyser l'inclusion dans nos propres clubs. Chaque membre du Rotary doit avoir la possibilité d'exprimer ses attentes. N'oublions pas non plus que les attentes peuvent changer quelques années après avoir rejoint le club. </a:t>
            </a:r>
          </a:p>
          <a:p>
            <a:endParaRPr lang="fr-fr" sz="1200" kern="1200" dirty="0">
              <a:solidFill>
                <a:schemeClr val="tx1"/>
              </a:solidFill>
              <a:effectLst/>
              <a:latin typeface="Arial Narrow" panose="020B0606020202030204" pitchFamily="34" charset="0"/>
            </a:endParaRPr>
          </a:p>
          <a:p>
            <a:pPr algn="l" rtl="0"/>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Nous proposons de nombreuses ressources sur rotary.org/membership qui vous permettront de répondre aux attentes de vos membres. En voici quelques-unes :</a:t>
            </a:r>
          </a:p>
          <a:p>
            <a:pPr algn="l" rtl="0"/>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a:t>
            </a:r>
          </a:p>
          <a:p>
            <a:pPr marL="228600" indent="-228600" algn="l" rtl="0">
              <a:buFont typeface="Arial" panose="020B0604020202020204" pitchFamily="34" charset="0"/>
              <a:buChar char="•"/>
            </a:pPr>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 Bilan de santé du club et l'Assistant de planification de club peuvent aider les dirigeants à réfléchir à la culture du club et font des recommandations pour améliorer l'expérience dans son ensemble, les actions, les activités, le fonctionnement et l'image publique. </a:t>
            </a:r>
          </a:p>
          <a:p>
            <a:pPr marL="228600" indent="-228600" algn="l" rtl="0">
              <a:buFont typeface="Arial" panose="020B0604020202020204" pitchFamily="34" charset="0"/>
              <a:buChar char="•"/>
            </a:pPr>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Et le questionnaire de satisfaction peut être envoyé aux membres pour déterminer ce qu'ils pensent de leur expérience dans le club. </a:t>
            </a:r>
            <a:endParaRPr lang="fr-fr" sz="1200" kern="1200" dirty="0">
              <a:solidFill>
                <a:schemeClr val="tx1"/>
              </a:solidFill>
              <a:effectLst/>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pPr algn="l" rtl="0"/>
            <a:fld id="{DB827055-821E-4F6B-AAA9-2685E1493D9C}" type="slidenum">
              <a:rPr/>
              <a:t>14</a:t>
            </a:fld>
            <a:endParaRPr lang="fr-fr" dirty="0"/>
          </a:p>
        </p:txBody>
      </p:sp>
    </p:spTree>
    <p:extLst>
      <p:ext uri="{BB962C8B-B14F-4D97-AF65-F5344CB8AC3E}">
        <p14:creationId xmlns:p14="http://schemas.microsoft.com/office/powerpoint/2010/main" val="196127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a:lnSpc>
                <a:spcPct val="107000"/>
              </a:lnSpc>
              <a:spcBef>
                <a:spcPts val="0"/>
              </a:spcBef>
              <a:spcAft>
                <a:spcPts val="800"/>
              </a:spcAft>
            </a:pPr>
            <a:r>
              <a:rPr lang="fr-fr" sz="1200" b="0" i="0" u="none" baseline="0">
                <a:effectLst/>
                <a:latin typeface="Arial Narrow" panose="020B0606020202030204" pitchFamily="34" charset="0"/>
                <a:ea typeface="Calibri" panose="020F0502020204030204" pitchFamily="34" charset="0"/>
                <a:cs typeface="Times New Roman" panose="02020603050405020304" pitchFamily="18" charset="0"/>
              </a:rPr>
              <a:t>Aujourd'hui, plus que jamais, nous avons la chance d'avoir des alternatives pour rester en contact </a:t>
            </a:r>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a:t>
            </a:r>
            <a:r>
              <a:rPr lang="fr-fr" sz="1200" b="0" i="0" u="none" baseline="0">
                <a:effectLst/>
                <a:latin typeface="Arial Narrow" panose="020B0606020202030204" pitchFamily="34" charset="0"/>
                <a:ea typeface="Calibri" panose="020F0502020204030204" pitchFamily="34" charset="0"/>
                <a:cs typeface="Times New Roman" panose="02020603050405020304" pitchFamily="18" charset="0"/>
              </a:rPr>
              <a:t> d'offrir davantage d'opportunités de participer à nos réunions, d'agir au niveau local et de s'épanouir personnellement et professionnellement. </a:t>
            </a:r>
          </a:p>
          <a:p>
            <a:pPr marL="0" marR="0" algn="l" rtl="0">
              <a:lnSpc>
                <a:spcPct val="107000"/>
              </a:lnSpc>
              <a:spcBef>
                <a:spcPts val="0"/>
              </a:spcBef>
              <a:spcAft>
                <a:spcPts val="800"/>
              </a:spcAft>
            </a:pPr>
            <a:r>
              <a:rPr lang="fr-fr" sz="1200" b="0" i="0" u="none" baseline="0">
                <a:effectLst/>
                <a:latin typeface="Arial Narrow" panose="020B0606020202030204" pitchFamily="34" charset="0"/>
                <a:ea typeface="Calibri" panose="020F0502020204030204" pitchFamily="34" charset="0"/>
                <a:cs typeface="Times New Roman" panose="02020603050405020304" pitchFamily="18" charset="0"/>
              </a:rPr>
              <a:t>Nos clubs procèdent à des changements passionnants afin de s'adapter aux divers besoins de leurs membres et de leurs villes. Ils :</a:t>
            </a:r>
          </a:p>
          <a:p>
            <a:pPr marL="171450" marR="0" lvl="0" indent="-171450" algn="l" rtl="0">
              <a:lnSpc>
                <a:spcPct val="107000"/>
              </a:lnSpc>
              <a:spcBef>
                <a:spcPts val="0"/>
              </a:spcBef>
              <a:spcAft>
                <a:spcPts val="0"/>
              </a:spcAft>
              <a:buFont typeface="Arial" panose="020B0604020202020204" pitchFamily="34" charset="0"/>
              <a:buChar char="•"/>
            </a:pPr>
            <a:r>
              <a:rPr lang="fr-fr" sz="1200" b="0" i="0" u="none" baseline="0">
                <a:effectLst/>
                <a:latin typeface="Arial Narrow" panose="020B0606020202030204" pitchFamily="34" charset="0"/>
                <a:ea typeface="Calibri" panose="020F0502020204030204" pitchFamily="34" charset="0"/>
                <a:cs typeface="Times New Roman" panose="02020603050405020304" pitchFamily="18" charset="0"/>
              </a:rPr>
              <a:t>Se réunissent en présentiel et en ligne. Cela rend les réunions accessibles au plus grand nombre.</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Encouragent les membres à utiliser les cours du Centre de formation en ligne du Rotary pour leur développement professionnel.</a:t>
            </a:r>
            <a:endParaRPr lang="fr-fr" sz="1200" dirty="0">
              <a:effectLst/>
              <a:latin typeface="Arial Narrow" panose="020B0606020202030204" pitchFamily="34" charset="0"/>
              <a:ea typeface="Calibri" panose="020F0502020204030204" pitchFamily="34" charset="0"/>
              <a:cs typeface="Times New Roman" panose="02020603050405020304" pitchFamily="18" charset="0"/>
            </a:endParaRPr>
          </a:p>
          <a:p>
            <a:pPr marL="171450" marR="0" lvl="0" indent="-171450" algn="l" rtl="0">
              <a:lnSpc>
                <a:spcPct val="107000"/>
              </a:lnSpc>
              <a:spcBef>
                <a:spcPts val="0"/>
              </a:spcBef>
              <a:spcAft>
                <a:spcPts val="0"/>
              </a:spcAft>
              <a:buFont typeface="Arial" panose="020B0604020202020204" pitchFamily="34" charset="0"/>
              <a:buChar char="•"/>
            </a:pPr>
            <a:r>
              <a:rPr lang="fr-fr" sz="1200" b="0" i="0" u="none" baseline="0">
                <a:effectLst/>
                <a:latin typeface="Arial Narrow" panose="020B0606020202030204" pitchFamily="34" charset="0"/>
                <a:ea typeface="Calibri" panose="020F0502020204030204" pitchFamily="34" charset="0"/>
                <a:cs typeface="Times New Roman" panose="02020603050405020304" pitchFamily="18" charset="0"/>
              </a:rPr>
              <a:t>Créent des clubs satellites pour donner aux membres potentiels qui sans cela ne pourraient pas assister aux réunions une chance de rejoindre le Rotary.</a:t>
            </a:r>
          </a:p>
          <a:p>
            <a:pPr marL="171450" marR="0" lvl="0" indent="-171450" algn="l" rtl="0">
              <a:lnSpc>
                <a:spcPct val="107000"/>
              </a:lnSpc>
              <a:spcBef>
                <a:spcPts val="0"/>
              </a:spcBef>
              <a:spcAft>
                <a:spcPts val="800"/>
              </a:spcAft>
              <a:buFont typeface="Arial" panose="020B0604020202020204" pitchFamily="34" charset="0"/>
              <a:buChar char="•"/>
            </a:pPr>
            <a:r>
              <a:rPr lang="fr-fr" sz="1200" b="0" i="0" u="none" baseline="0">
                <a:effectLst/>
                <a:latin typeface="Arial Narrow" panose="020B0606020202030204" pitchFamily="34" charset="0"/>
                <a:ea typeface="Calibri" panose="020F0502020204030204" pitchFamily="34" charset="0"/>
                <a:cs typeface="Times New Roman" panose="02020603050405020304" pitchFamily="18" charset="0"/>
              </a:rPr>
              <a:t>Changent le format ou la fréquence des réunions. Certains clubs se réunissent seulement deux fois par mois ou autour d’un apéritif plutôt que d’un repas ; il est également possible de remplacer une réunion statutaire par une action ou une activité. </a:t>
            </a:r>
            <a:endParaRPr lang="fr-fr" sz="1200" dirty="0">
              <a:effectLst/>
              <a:latin typeface="Arial Narrow" panose="020B0606020202030204" pitchFamily="34" charset="0"/>
              <a:ea typeface="Calibri" panose="020F0502020204030204" pitchFamily="34" charset="0"/>
              <a:cs typeface="Times New Roman" panose="02020603050405020304" pitchFamily="18" charset="0"/>
            </a:endParaRPr>
          </a:p>
          <a:p>
            <a:pPr marL="171450" marR="0" lvl="0" indent="-171450" algn="l" rtl="0">
              <a:lnSpc>
                <a:spcPct val="107000"/>
              </a:lnSpc>
              <a:spcBef>
                <a:spcPts val="0"/>
              </a:spcBef>
              <a:spcAft>
                <a:spcPts val="800"/>
              </a:spcAft>
              <a:buFont typeface="Arial" panose="020B0604020202020204" pitchFamily="34" charset="0"/>
              <a:buChar char="•"/>
            </a:pPr>
            <a:r>
              <a:rPr lang="fr-fr" sz="1200" b="0" i="0" u="none" baseline="0">
                <a:effectLst/>
                <a:latin typeface="Arial Narrow" panose="020B0606020202030204" pitchFamily="34" charset="0"/>
                <a:ea typeface="Calibri" panose="020F0502020204030204" pitchFamily="34" charset="0"/>
                <a:cs typeface="Times New Roman" panose="02020603050405020304" pitchFamily="18" charset="0"/>
              </a:rPr>
              <a:t>Présentent aux membres les possibilités qui existent au-delà du club, comme les postes dirigeants de district ou les amicales.</a:t>
            </a:r>
            <a:endParaRPr lang="fr-fr" sz="1200" kern="1200" dirty="0">
              <a:solidFill>
                <a:schemeClr val="tx1"/>
              </a:solidFill>
              <a:effectLst/>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pPr algn="l" rtl="0"/>
            <a:fld id="{DB827055-821E-4F6B-AAA9-2685E1493D9C}" type="slidenum">
              <a:rPr/>
              <a:t>15</a:t>
            </a:fld>
            <a:endParaRPr lang="fr-fr" dirty="0"/>
          </a:p>
        </p:txBody>
      </p:sp>
    </p:spTree>
    <p:extLst>
      <p:ext uri="{BB962C8B-B14F-4D97-AF65-F5344CB8AC3E}">
        <p14:creationId xmlns:p14="http://schemas.microsoft.com/office/powerpoint/2010/main" val="2390572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L'inclusion s'étend à notre travail au niveau local. </a:t>
            </a:r>
            <a:r>
              <a:rPr lang="fr-fr" b="0" i="0" u="none" baseline="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Faisons </a:t>
            </a:r>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un tour d'horizon de nos villes pour voir comment les habitants se rassemblent — que ce soit autour de cultures ou de centres d'intérêt. </a:t>
            </a:r>
            <a:r>
              <a:rPr lang="fr-fr" b="0" i="0" u="none" baseline="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Élargissons notre conception de qui peut être un leader. Découvrons le potentiel des gens pour l'action. Et aidons-les à l'utiliser. </a:t>
            </a:r>
            <a:endParaRPr lang="fr-fr" sz="1200" kern="1200" dirty="0">
              <a:solidFill>
                <a:schemeClr val="tx1"/>
              </a:solidFill>
              <a:effectLst/>
              <a:latin typeface="Arial Narrow" panose="020B0606020202030204" pitchFamily="34" charset="0"/>
            </a:endParaRPr>
          </a:p>
          <a:p>
            <a:endParaRPr lang="fr-fr" sz="1200" kern="1200" dirty="0">
              <a:solidFill>
                <a:schemeClr val="tx1"/>
              </a:solidFill>
              <a:effectLst/>
              <a:latin typeface="Arial Narrow" panose="020B0606020202030204" pitchFamily="34" charset="0"/>
            </a:endParaRPr>
          </a:p>
          <a:p>
            <a:pPr algn="l" rtl="0"/>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Cela veut dire :</a:t>
            </a:r>
          </a:p>
          <a:p>
            <a:endParaRPr lang="fr-fr" sz="1200" kern="1200" dirty="0">
              <a:solidFill>
                <a:schemeClr val="tx1"/>
              </a:solidFill>
              <a:effectLst/>
              <a:latin typeface="Arial Narrow" panose="020B0606020202030204" pitchFamily="34" charset="0"/>
            </a:endParaRPr>
          </a:p>
          <a:p>
            <a:pPr marL="171450" lvl="0" indent="-171450" algn="l" rtl="0">
              <a:buFont typeface="Arial" panose="020B0604020202020204" pitchFamily="34" charset="0"/>
              <a:buChar char="•"/>
            </a:pPr>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Leur expliquer comment nous pouvons tous bénéficier de leur participation dans nos activités et événements.</a:t>
            </a:r>
            <a:endParaRPr lang="fr-fr" sz="1200" kern="1200" dirty="0">
              <a:solidFill>
                <a:schemeClr val="tx1"/>
              </a:solidFill>
              <a:effectLst/>
              <a:latin typeface="Arial Narrow" panose="020B0606020202030204" pitchFamily="34" charset="0"/>
            </a:endParaRPr>
          </a:p>
          <a:p>
            <a:pPr marL="171450" lvl="0" indent="-171450" algn="l" rtl="0">
              <a:buFont typeface="Arial" panose="020B0604020202020204" pitchFamily="34" charset="0"/>
              <a:buChar char="•"/>
            </a:pPr>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Créer un club tourné vers une cause que tous ses membres souhaitent défendre, comme l'eau ou la paix.</a:t>
            </a:r>
            <a:endParaRPr lang="fr-fr" sz="1200" kern="1200" dirty="0">
              <a:solidFill>
                <a:schemeClr val="tx1"/>
              </a:solidFill>
              <a:effectLst/>
              <a:latin typeface="Arial Narrow" panose="020B0606020202030204" pitchFamily="34" charset="0"/>
            </a:endParaRPr>
          </a:p>
          <a:p>
            <a:pPr marL="171450" lvl="0" indent="-171450" algn="l" rtl="0">
              <a:buFont typeface="Arial" panose="020B0604020202020204" pitchFamily="34" charset="0"/>
              <a:buChar char="•"/>
            </a:pPr>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Inviter les Rotaractiens à assumer des responsabilités au niveau du district ou autre.</a:t>
            </a:r>
            <a:endParaRPr lang="fr-fr" sz="1200" kern="1200" dirty="0">
              <a:solidFill>
                <a:schemeClr val="tx1"/>
              </a:solidFill>
              <a:effectLst/>
              <a:latin typeface="Arial Narrow" panose="020B0606020202030204" pitchFamily="34" charset="0"/>
            </a:endParaRPr>
          </a:p>
          <a:p>
            <a:pPr marL="171450" lvl="0" indent="-171450" algn="l" rtl="0">
              <a:buFont typeface="Arial" panose="020B0604020202020204" pitchFamily="34" charset="0"/>
              <a:buChar char="•"/>
            </a:pPr>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Proposer de nouvelles catégories de membre, comme Corporate qui permet à plusieurs employés de la même entreprise de rejoindre le club, ou une formule moins coûteuse ou moins contraignante pour attirer de jeunes professionnels.</a:t>
            </a:r>
            <a:endParaRPr lang="fr-fr" sz="1200" kern="1200" dirty="0">
              <a:solidFill>
                <a:schemeClr val="tx1"/>
              </a:solidFill>
              <a:effectLst/>
              <a:latin typeface="Arial Narrow" panose="020B0606020202030204" pitchFamily="34" charset="0"/>
            </a:endParaRPr>
          </a:p>
          <a:p>
            <a:pPr marL="171450" lvl="0" indent="-171450" algn="l" rtl="0">
              <a:buFont typeface="Arial" panose="020B0604020202020204" pitchFamily="34" charset="0"/>
              <a:buChar char="•"/>
            </a:pPr>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Créer une Unité de développement communautaire avec des personnes qui partagent notre passion pour le service.</a:t>
            </a:r>
            <a:endParaRPr lang="fr-fr" sz="1200" kern="1200" dirty="0">
              <a:solidFill>
                <a:schemeClr val="tx1"/>
              </a:solidFill>
              <a:effectLst/>
              <a:latin typeface="Arial Narrow" panose="020B0606020202030204" pitchFamily="34" charset="0"/>
            </a:endParaRPr>
          </a:p>
          <a:p>
            <a:pPr algn="l" rtl="0"/>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a:t>
            </a:r>
          </a:p>
          <a:p>
            <a:pPr algn="l" rtl="0"/>
            <a:r>
              <a:rPr lang="fr-fr" b="0" i="0" u="none" baseline="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Nous voulons tous un Rotary plus performant et efficace. Un Rotary plus adepte des partenariats, des outils numériques et des nouvelles idées qui rassemblent.  </a:t>
            </a:r>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La diversité des voix au sein de nos clubs et des équipes dirigeantes permettra au Rotary d'évoluer avec un monde qui change. </a:t>
            </a:r>
            <a:endParaRPr lang="fr-fr" sz="1200" kern="1200" dirty="0">
              <a:solidFill>
                <a:schemeClr val="tx1"/>
              </a:solidFill>
              <a:effectLst/>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pPr algn="l" rtl="0"/>
            <a:fld id="{DB827055-821E-4F6B-AAA9-2685E1493D9C}" type="slidenum">
              <a:rPr/>
              <a:t>16</a:t>
            </a:fld>
            <a:endParaRPr lang="fr-fr" dirty="0"/>
          </a:p>
        </p:txBody>
      </p:sp>
    </p:spTree>
    <p:extLst>
      <p:ext uri="{BB962C8B-B14F-4D97-AF65-F5344CB8AC3E}">
        <p14:creationId xmlns:p14="http://schemas.microsoft.com/office/powerpoint/2010/main" val="3206537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Augmenter le nombre de membres tout en continuant à éradiquer la polio, à lutter contre le COVID-19 et à servir nos communautés est un objectif ambitieux. Mais nos membres sont à la hauteur de ce défi. </a:t>
            </a:r>
          </a:p>
          <a:p>
            <a:pPr algn="l" rtl="0"/>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a:t>
            </a:r>
          </a:p>
          <a:p>
            <a:pPr algn="l" rtl="0"/>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Que pouvez-vous faire ? Quatre choses :</a:t>
            </a:r>
          </a:p>
          <a:p>
            <a:pPr algn="l" rtl="0"/>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a:t>
            </a:r>
          </a:p>
          <a:p>
            <a:pPr marL="228600" lvl="0" indent="-228600" algn="l" rtl="0">
              <a:buFont typeface="+mj-lt"/>
              <a:buAutoNum type="arabicPeriod"/>
            </a:pPr>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Prenez le temps de comprendre les tendances Effectif régionales. Rotary Club Central permet d'obtenir facilement ces informations.</a:t>
            </a:r>
          </a:p>
          <a:p>
            <a:pPr marL="228600" lvl="0" indent="-228600" algn="l" rtl="0">
              <a:buFont typeface="+mj-lt"/>
              <a:buAutoNum type="arabicPeriod"/>
            </a:pPr>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Découvrez ce qui est important pour les membres. Que valorisent-ils ? Qu'est-ce qui leur manque ? De quoi ont-ils besoin pour rester membre à long terme ?</a:t>
            </a:r>
          </a:p>
          <a:p>
            <a:pPr marL="228600" lvl="0" indent="-228600" algn="l" rtl="0">
              <a:buFont typeface="+mj-lt"/>
              <a:buAutoNum type="arabicPeriod"/>
            </a:pPr>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Discutez de comment améliorer l'expérience des membres dans vos clubs. Répondez-vous aux attentes de nos membres ? Que gagnerions-nous à être plus divers et inclusifs ? Qu'est-ce qui nous en empêche ? </a:t>
            </a:r>
          </a:p>
          <a:p>
            <a:pPr marL="228600" lvl="0" indent="-228600" algn="l" rtl="0">
              <a:buFont typeface="+mj-lt"/>
              <a:buAutoNum type="arabicPeriod"/>
            </a:pPr>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Enfin, rendez-vous sur rotary.org/fr/membership. Vous y trouverez des ressources utiles, qu'il s'agisse de l'évaluation des besoins de votre club, d'informations sur la création de nouveaux clubs ou des différentes catégories de membres. </a:t>
            </a:r>
            <a:endParaRPr lang="fr-fr"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pPr algn="l" rtl="0"/>
            <a:fld id="{DB827055-821E-4F6B-AAA9-2685E1493D9C}" type="slidenum">
              <a:rPr/>
              <a:t>17</a:t>
            </a:fld>
            <a:endParaRPr lang="fr-fr" dirty="0"/>
          </a:p>
        </p:txBody>
      </p:sp>
    </p:spTree>
    <p:extLst>
      <p:ext uri="{BB962C8B-B14F-4D97-AF65-F5344CB8AC3E}">
        <p14:creationId xmlns:p14="http://schemas.microsoft.com/office/powerpoint/2010/main" val="3260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sz="1200" b="0" i="0" u="none" kern="1200" baseline="0" dirty="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Lorsque l’on rejoint le Rotary, nous voyons notre potentiel à avoir un impact démultiplié. C’est parce que l’on rejoint un réseau de plus de 1,4 million d’hommes et de femmes qui font place à l’action et qui souhaitent améliorer les conditions de vie partout dans le monde. </a:t>
            </a:r>
          </a:p>
          <a:p>
            <a:pPr algn="l" rtl="0"/>
            <a:r>
              <a:rPr lang="fr-fr" sz="1200" b="0" i="0" u="none" kern="1200" baseline="0" dirty="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a:t>
            </a:r>
          </a:p>
          <a:p>
            <a:pPr algn="l" rtl="0"/>
            <a:r>
              <a:rPr lang="fr-fr" sz="1200" b="0" i="0" u="none" kern="1200" baseline="0" dirty="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Ensemble, nous voyons un monde où les gens se rassemblent et passent à l'action pour apporter un changement durable – dans le monde, dans leur communauté et en eux-mêmes.</a:t>
            </a:r>
          </a:p>
          <a:p>
            <a:pPr algn="l" rtl="0"/>
            <a:r>
              <a:rPr lang="fr-fr" sz="1200" b="0" i="0" u="none" kern="1200" baseline="0" dirty="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a:t>
            </a:r>
          </a:p>
          <a:p>
            <a:pPr algn="l" rtl="0"/>
            <a:r>
              <a:rPr lang="fr-fr" sz="1200" b="0" i="0" u="none" kern="1200" baseline="0" dirty="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Merci.</a:t>
            </a:r>
          </a:p>
          <a:p>
            <a:pPr algn="l" rtl="0"/>
            <a:r>
              <a:rPr lang="fr-fr" sz="1200" b="0" i="0" u="none" kern="1200" baseline="0" dirty="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a:t>
            </a:r>
          </a:p>
          <a:p>
            <a:pPr algn="l" rtl="0"/>
            <a:r>
              <a:rPr lang="fr-fr" sz="1200" b="0" i="0" u="none" kern="1200" baseline="0" dirty="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Des questions ?</a:t>
            </a:r>
          </a:p>
          <a:p>
            <a:pPr algn="l" rtl="0"/>
            <a:r>
              <a:rPr lang="fr-fr" sz="1200" b="0" i="0" u="none" kern="1200" baseline="0" dirty="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a:t>
            </a:r>
          </a:p>
          <a:p>
            <a:pPr algn="l" rtl="0"/>
            <a:r>
              <a:rPr lang="fr-fr" sz="1200" b="0" i="1" u="none" kern="1200" baseline="0" dirty="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NOTE À L’ATTENTION DU PRÉSENTATEUR : </a:t>
            </a:r>
            <a:r>
              <a:rPr lang="fr-fr" sz="1200" b="0" i="0" u="none" kern="1200" baseline="0" dirty="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Adressez vos questions à membershipdevelopment@rotary.org. </a:t>
            </a:r>
          </a:p>
          <a:p>
            <a:endParaRPr lang="fr-fr"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pPr algn="l" rtl="0"/>
            <a:fld id="{DB827055-821E-4F6B-AAA9-2685E1493D9C}" type="slidenum">
              <a:rPr/>
              <a:t>18</a:t>
            </a:fld>
            <a:endParaRPr lang="fr-fr" dirty="0"/>
          </a:p>
        </p:txBody>
      </p:sp>
    </p:spTree>
    <p:extLst>
      <p:ext uri="{BB962C8B-B14F-4D97-AF65-F5344CB8AC3E}">
        <p14:creationId xmlns:p14="http://schemas.microsoft.com/office/powerpoint/2010/main" val="2489938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L'effectif global du Rotary est de 1,4 million de personnes qui font place à l'action. Travaillant main dans la main, 1,2 million de membres du Rotary et 200 000 membres du Rotaract dans plus de 46 000 clubs ont un impact positif partout dans le monde. Le Conseil de législation 2019 a fait des clubs Rotaract un type de membre du Rotary International. Cette décision élève le statut du Rotaract et positionne le Rotary pour un avenir innovant, inclusif et plus à même de s'adapter au monde qui nous entoure. </a:t>
            </a:r>
          </a:p>
          <a:p>
            <a:pPr algn="l" rtl="0"/>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a:t>
            </a:r>
          </a:p>
          <a:p>
            <a:pPr algn="l" rtl="0"/>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Qu'ils soient étudiants ou en début de carrière, les Rotaractiens apportent une valeur au Rotary et sont des partenaires égaux des Rotariens dans le service.</a:t>
            </a:r>
            <a:endParaRPr lang="fr-fr" sz="1200" kern="1200" dirty="0">
              <a:solidFill>
                <a:schemeClr val="tx1"/>
              </a:solidFill>
              <a:effectLst/>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pPr algn="l" rtl="0"/>
            <a:fld id="{DB827055-821E-4F6B-AAA9-2685E1493D9C}" type="slidenum">
              <a:rPr/>
              <a:t>4</a:t>
            </a:fld>
            <a:endParaRPr lang="fr-fr" dirty="0"/>
          </a:p>
        </p:txBody>
      </p:sp>
    </p:spTree>
    <p:extLst>
      <p:ext uri="{BB962C8B-B14F-4D97-AF65-F5344CB8AC3E}">
        <p14:creationId xmlns:p14="http://schemas.microsoft.com/office/powerpoint/2010/main" val="598888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Au 1</a:t>
            </a:r>
            <a:r>
              <a:rPr lang="fr-fr" b="0" i="0" u="none" kern="1200" baseline="3000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er</a:t>
            </a:r>
            <a:r>
              <a:rPr lang="fr-fr"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juillet :</a:t>
            </a:r>
          </a:p>
          <a:p>
            <a:pPr algn="l" rtl="0"/>
            <a:r>
              <a:rPr lang="fr-fr"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a:t>
            </a:r>
          </a:p>
          <a:p>
            <a:pPr marL="171450" lvl="0" indent="-171450" algn="l" rtl="0">
              <a:buFont typeface="Arial" panose="020B0604020202020204" pitchFamily="34" charset="0"/>
              <a:buChar char="•"/>
            </a:pPr>
            <a:r>
              <a:rPr lang="fr-fr"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L'effectif du Rotary est d'environ 1 163 000 membres, tandis que l'on compte plus de 220 000 Rotaractiens. Alors que les Rotary clubs ont perdu près de 12 000 membres, le Rotaract en a ajouté presque 18 000.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 nombre de clubs a quant à lui </a:t>
            </a:r>
            <a:r>
              <a:rPr lang="fr-fr" b="0" i="1"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augmenté </a:t>
            </a:r>
            <a:r>
              <a:rPr lang="fr-fr"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pour le Rotary et </a:t>
            </a:r>
            <a:r>
              <a:rPr lang="fr-fr" b="0" i="1"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diminué</a:t>
            </a:r>
            <a:r>
              <a:rPr lang="fr-fr"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pour le Rotaract. Mais comme nous allons le voir, la création de nouveaux clubs varie fortement dans le monde, avec les régions qui connaissent la baisse la plus importante ne remplaçant simplement pas les clubs non fonctionnels par des nouveaux qui plaisent dans leur ville.</a:t>
            </a:r>
          </a:p>
          <a:p>
            <a:pPr marL="171450" lvl="0" indent="-171450" algn="l" rtl="0">
              <a:buFont typeface="Arial" panose="020B0604020202020204" pitchFamily="34" charset="0"/>
              <a:buChar char="•"/>
            </a:pPr>
            <a:r>
              <a:rPr lang="fr-fr"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 Rotaract a atteint la parité hommes-femmes, avec 52 % de Rotaractiennes. Les Rotary clubs comptent 24 % de femmes, et cela n'a pas changé depuis l'an dernier. Cela varie par région, le Japon étant en bas de l'échelle avec seulement 7 % de femmes. L'Inde suit avec seulement 14 % de femmes. Les Caraïbes sont en tête du classement avec 40 % de femmes.</a:t>
            </a:r>
          </a:p>
          <a:p>
            <a:pPr marL="171450" lvl="0" indent="-171450" algn="l" rtl="0">
              <a:buFont typeface="Arial" panose="020B0604020202020204" pitchFamily="34" charset="0"/>
              <a:buChar char="•"/>
            </a:pPr>
            <a:r>
              <a:rPr lang="fr-fr"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Sur les 70 % de Rotariens qui déclarent leur âge, 18 % ont 70 ans ou plus, 16 % ont entre 60 et 69 ans et 17 % ont entre 50 et 59 ans. La part des Rotariens de moins de 40 ans a légèrement augmenté et ils représentent 7 % de notre effectif.</a:t>
            </a:r>
            <a:endParaRPr lang="fr-fr" kern="1200" dirty="0">
              <a:solidFill>
                <a:schemeClr val="tx1"/>
              </a:solidFill>
              <a:effectLst/>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pPr algn="l" rtl="0"/>
            <a:fld id="{DB827055-821E-4F6B-AAA9-2685E1493D9C}" type="slidenum">
              <a:rPr/>
              <a:t>5</a:t>
            </a:fld>
            <a:endParaRPr lang="fr-fr" dirty="0"/>
          </a:p>
        </p:txBody>
      </p:sp>
    </p:spTree>
    <p:extLst>
      <p:ext uri="{BB962C8B-B14F-4D97-AF65-F5344CB8AC3E}">
        <p14:creationId xmlns:p14="http://schemas.microsoft.com/office/powerpoint/2010/main" val="289255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Effectif par région au 1</a:t>
            </a:r>
            <a:r>
              <a:rPr lang="fr-fr" sz="1200" b="0" i="0" u="none" kern="1200" baseline="3000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er</a:t>
            </a:r>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juillet 2021 L'Asie représente désormais 34 % de notre effectif, suivie par les États-Unis, le Canada et les Caraïbes avec 27 %.</a:t>
            </a:r>
          </a:p>
          <a:p>
            <a:pPr algn="l" rtl="0"/>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a:t>
            </a:r>
          </a:p>
          <a:p>
            <a:pPr algn="l" rtl="0"/>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En Asie, le nombre de membres a augmenté de 26 % au cours des dix dernières années, tandis qu'il a diminué de 30 % en Grande-Bretagne et en Irlande, et de 25 % en Australie, en Nouvelle-Zélande et dans les Îles du Pacifique.</a:t>
            </a:r>
          </a:p>
          <a:p>
            <a:endParaRPr lang="fr-fr" dirty="0"/>
          </a:p>
        </p:txBody>
      </p:sp>
      <p:sp>
        <p:nvSpPr>
          <p:cNvPr id="4" name="Slide Number Placeholder 3"/>
          <p:cNvSpPr>
            <a:spLocks noGrp="1"/>
          </p:cNvSpPr>
          <p:nvPr>
            <p:ph type="sldNum" sz="quarter" idx="10"/>
          </p:nvPr>
        </p:nvSpPr>
        <p:spPr/>
        <p:txBody>
          <a:bodyPr/>
          <a:lstStyle/>
          <a:p>
            <a:pPr algn="l" rtl="0"/>
            <a:fld id="{DB827055-821E-4F6B-AAA9-2685E1493D9C}" type="slidenum">
              <a:rPr/>
              <a:t>6</a:t>
            </a:fld>
            <a:endParaRPr lang="fr-fr" dirty="0"/>
          </a:p>
        </p:txBody>
      </p:sp>
    </p:spTree>
    <p:extLst>
      <p:ext uri="{BB962C8B-B14F-4D97-AF65-F5344CB8AC3E}">
        <p14:creationId xmlns:p14="http://schemas.microsoft.com/office/powerpoint/2010/main" val="53754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sz="1200" b="0" i="1"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NOTE À L’ATTENTION DU PRÉSENTATEUR : Envisagez de montrer la vidéo de deux minutes suivante avant ou après cette diapositive : https://www.youtube.com/watch?v=e-55H9nVdss</a:t>
            </a:r>
            <a:endParaRPr lang="fr-fr" sz="1200" kern="1200" dirty="0">
              <a:solidFill>
                <a:schemeClr val="tx1"/>
              </a:solidFill>
              <a:effectLst/>
              <a:latin typeface="Arial Narrow" panose="020B0606020202030204" pitchFamily="34" charset="0"/>
            </a:endParaRPr>
          </a:p>
          <a:p>
            <a:pPr algn="l" rtl="0"/>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a:t>
            </a:r>
          </a:p>
          <a:p>
            <a:pPr algn="l" rtl="0"/>
            <a:r>
              <a:rPr lang="fr-fr" sz="1200" b="1"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PRÉSENTATEUR : </a:t>
            </a:r>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nouveaux clubs sont traditionnellement le moteur de notre croissance. Ils répondent à la nécessité d'accueillir différents groupes démographiques et proposent davantage d'horaires et de formats de réunion. Les régions qui ont créé le plus de nouveaux clubs au cours des cinq dernières années affichent également la plus forte croissance de l'effectif. À l'inverse, les régions qui ont connu la plus grande perte nette de clubs sont aussi celles qui ont perdu le plus de membres. Nos données montrent que 88 % des membres fondateurs des nouveaux clubs sont de nouveaux Rotariens. </a:t>
            </a:r>
            <a:endParaRPr lang="fr-fr" sz="1200" kern="1200" dirty="0">
              <a:solidFill>
                <a:schemeClr val="tx1"/>
              </a:solidFill>
              <a:effectLst/>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pPr algn="l" rtl="0"/>
            <a:fld id="{DB827055-821E-4F6B-AAA9-2685E1493D9C}" type="slidenum">
              <a:rPr/>
              <a:t>7</a:t>
            </a:fld>
            <a:endParaRPr lang="fr-fr" dirty="0"/>
          </a:p>
        </p:txBody>
      </p:sp>
    </p:spTree>
    <p:extLst>
      <p:ext uri="{BB962C8B-B14F-4D97-AF65-F5344CB8AC3E}">
        <p14:creationId xmlns:p14="http://schemas.microsoft.com/office/powerpoint/2010/main" val="736823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i="1" u="none" kern="1200" baseline="0">
                <a:solidFill>
                  <a:schemeClr val="tx1"/>
                </a:solidFill>
                <a:effectLst/>
                <a:latin typeface="+mn-lt"/>
                <a:ea typeface="+mn-ea"/>
                <a:cs typeface="+mn-cs"/>
              </a:rPr>
              <a:t>NOTE À L’ATTENTION DU PRÉSENTATEUR : Obtenez les tendances en termes d'âge et de sexe de votre région dans le tableau de bord de Rotary Club Central. </a:t>
            </a:r>
            <a:r>
              <a:rPr lang="fr-fr" sz="1200" b="0" i="0" u="none" kern="1200" baseline="0">
                <a:solidFill>
                  <a:schemeClr val="tx1"/>
                </a:solidFill>
                <a:effectLst/>
                <a:latin typeface="+mn-lt"/>
                <a:ea typeface="+mn-ea"/>
                <a:cs typeface="+mn-cs"/>
              </a:rPr>
              <a:t>Pour ajouter les données du district à cette diapositive, les dirigeants de district (et au-delà) peuvent se rendre sur </a:t>
            </a:r>
            <a:r>
              <a:rPr lang="fr-fr" sz="1200" b="1" i="0" u="none" kern="1200" baseline="0">
                <a:solidFill>
                  <a:schemeClr val="tx1"/>
                </a:solidFill>
                <a:effectLst/>
                <a:latin typeface="+mn-lt"/>
                <a:ea typeface="+mn-ea"/>
                <a:cs typeface="+mn-cs"/>
              </a:rPr>
              <a:t>Rotary Club Central</a:t>
            </a:r>
            <a:r>
              <a:rPr lang="fr-fr" sz="1200" b="0" i="0" u="none" kern="1200" baseline="0">
                <a:solidFill>
                  <a:schemeClr val="tx1"/>
                </a:solidFill>
                <a:effectLst/>
                <a:latin typeface="+mn-lt"/>
                <a:ea typeface="+mn-ea"/>
                <a:cs typeface="+mn-cs"/>
              </a:rPr>
              <a:t>, sous </a:t>
            </a:r>
            <a:r>
              <a:rPr lang="fr-fr" sz="1200" b="1" i="0" u="none" kern="1200" baseline="0">
                <a:solidFill>
                  <a:schemeClr val="tx1"/>
                </a:solidFill>
                <a:effectLst/>
                <a:latin typeface="+mn-lt"/>
                <a:ea typeface="+mn-ea"/>
                <a:cs typeface="+mn-cs"/>
              </a:rPr>
              <a:t>Rapports</a:t>
            </a:r>
            <a:r>
              <a:rPr lang="fr-fr" sz="1200" b="0" i="0" u="none" kern="1200" baseline="0">
                <a:solidFill>
                  <a:schemeClr val="tx1"/>
                </a:solidFill>
                <a:effectLst/>
                <a:latin typeface="+mn-lt"/>
                <a:ea typeface="+mn-ea"/>
                <a:cs typeface="+mn-cs"/>
              </a:rPr>
              <a:t>, pour obtenir le </a:t>
            </a:r>
            <a:r>
              <a:rPr lang="fr-fr" sz="1200" b="1" i="0" u="none" kern="1200" baseline="0">
                <a:solidFill>
                  <a:schemeClr val="tx1"/>
                </a:solidFill>
                <a:effectLst/>
                <a:latin typeface="+mn-lt"/>
                <a:ea typeface="+mn-ea"/>
                <a:cs typeface="+mn-cs"/>
              </a:rPr>
              <a:t>Profil Effectif de district</a:t>
            </a:r>
            <a:r>
              <a:rPr lang="fr-fr" sz="1200" b="0" i="0" u="none" kern="1200" baseline="0">
                <a:solidFill>
                  <a:schemeClr val="tx1"/>
                </a:solidFill>
                <a:effectLst/>
                <a:latin typeface="+mn-lt"/>
                <a:ea typeface="+mn-ea"/>
                <a:cs typeface="+mn-cs"/>
              </a:rPr>
              <a:t>.</a:t>
            </a:r>
            <a:r>
              <a:rPr lang="fr-fr" b="0" i="1" u="none" baseline="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a:t>
            </a:r>
            <a:endParaRPr lang="fr-fr" dirty="0">
              <a:latin typeface="Arial Narrow" panose="020B0606020202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br>
              <a:rPr lang="fr-fr" i="1">
                <a:latin typeface="Arial Narrow" panose="020B0606020202030204" pitchFamily="34" charset="0"/>
              </a:rPr>
            </a:br>
            <a:r>
              <a:rPr lang="fr-fr" sz="1200" b="0" i="1" u="none" kern="1200" baseline="0">
                <a:solidFill>
                  <a:schemeClr val="tx1"/>
                </a:solidFill>
                <a:effectLst/>
                <a:latin typeface="+mn-lt"/>
                <a:ea typeface="+mn-ea"/>
                <a:cs typeface="+mn-cs"/>
              </a:rPr>
              <a:t>Remplacez le X par les données trouvées dans Rotary Club Central ou supprimez-le. Affichez la diapositive qui est actuellement masquée (à l’aide du mode Diaporama) afin de la rendre visible durant la présentation. Comparez les tendances mondiales avec celles de votre région.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latin typeface="Arial Narrow" panose="020B0606020202030204" pitchFamily="34" charset="0"/>
            </a:endParaRPr>
          </a:p>
          <a:p>
            <a:pPr marL="0" marR="0" algn="l" rtl="0">
              <a:lnSpc>
                <a:spcPct val="107000"/>
              </a:lnSpc>
              <a:spcBef>
                <a:spcPts val="0"/>
              </a:spcBef>
              <a:spcAft>
                <a:spcPts val="800"/>
              </a:spcAft>
            </a:pPr>
            <a:r>
              <a:rPr lang="fr-fr" sz="1200" b="1" i="0" u="none" baseline="0">
                <a:effectLst/>
                <a:latin typeface="Arial Narrow" panose="020B0606020202030204" pitchFamily="34" charset="0"/>
                <a:ea typeface="Calibri" panose="020F0502020204030204" pitchFamily="34" charset="0"/>
                <a:cs typeface="Times New Roman" panose="02020603050405020304" pitchFamily="18" charset="0"/>
              </a:rPr>
              <a:t>PRÉSENTATEUR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rtl="0">
              <a:lnSpc>
                <a:spcPct val="107000"/>
              </a:lnSpc>
              <a:spcBef>
                <a:spcPts val="0"/>
              </a:spcBef>
              <a:spcAft>
                <a:spcPts val="800"/>
              </a:spcAft>
            </a:pPr>
            <a:r>
              <a:rPr lang="fr-fr" sz="1200" b="0" i="0" u="none" baseline="0">
                <a:effectLst/>
                <a:latin typeface="Arial Narrow" panose="020B0606020202030204" pitchFamily="34" charset="0"/>
                <a:ea typeface="Calibri" panose="020F0502020204030204" pitchFamily="34" charset="0"/>
                <a:cs typeface="Times New Roman" panose="02020603050405020304" pitchFamily="18" charset="0"/>
              </a:rPr>
              <a:t>Voici le profil du district </a:t>
            </a:r>
            <a:r>
              <a:rPr lang="fr-fr" sz="1200" b="0" i="0" u="none" baseline="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XXXX</a:t>
            </a:r>
            <a:r>
              <a:rPr lang="fr-fr" sz="1200" b="0" i="0" u="none" baseline="0">
                <a:effectLst/>
                <a:latin typeface="Arial Narrow" panose="020B0606020202030204" pitchFamily="34" charset="0"/>
                <a:ea typeface="Calibri" panose="020F0502020204030204" pitchFamily="34" charset="0"/>
                <a:cs typeface="Times New Roman" panose="02020603050405020304" pitchFamily="18" charset="0"/>
              </a:rPr>
              <a:t>, au &lt;</a:t>
            </a:r>
            <a:r>
              <a:rPr lang="fr-fr" sz="1200" b="0" i="0" u="none" baseline="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XXXX</a:t>
            </a:r>
            <a:r>
              <a:rPr lang="fr-fr" sz="1200" b="0" i="0" u="none" baseline="0">
                <a:effectLst/>
                <a:latin typeface="Arial Narrow" panose="020B0606020202030204" pitchFamily="34" charset="0"/>
                <a:ea typeface="Calibri" panose="020F0502020204030204" pitchFamily="34" charset="0"/>
                <a:cs typeface="Times New Roman" panose="02020603050405020304" pitchFamily="18" charset="0"/>
              </a:rPr>
              <a:t>&gt;.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rtl="0">
              <a:lnSpc>
                <a:spcPct val="107000"/>
              </a:lnSpc>
              <a:spcBef>
                <a:spcPts val="0"/>
              </a:spcBef>
              <a:spcAft>
                <a:spcPts val="800"/>
              </a:spcAft>
            </a:pPr>
            <a:br>
              <a:rPr lang="fr-fr" sz="1200">
                <a:effectLst/>
                <a:latin typeface="Arial Narrow" panose="020B0606020202030204" pitchFamily="34" charset="0"/>
                <a:ea typeface="Calibri" panose="020F0502020204030204" pitchFamily="34" charset="0"/>
                <a:cs typeface="Times New Roman" panose="02020603050405020304" pitchFamily="18" charset="0"/>
              </a:rPr>
            </a:br>
            <a:r>
              <a:rPr lang="fr-fr" sz="1200" b="0" i="0" u="none" baseline="0">
                <a:effectLst/>
                <a:latin typeface="Arial Narrow" panose="020B0606020202030204" pitchFamily="34" charset="0"/>
                <a:ea typeface="Calibri" panose="020F0502020204030204" pitchFamily="34" charset="0"/>
                <a:cs typeface="Times New Roman" panose="02020603050405020304" pitchFamily="18" charset="0"/>
              </a:rPr>
              <a:t>Nous avons </a:t>
            </a:r>
            <a:r>
              <a:rPr lang="fr-fr" sz="1200" b="1" i="0" u="none" baseline="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XX</a:t>
            </a:r>
            <a:r>
              <a:rPr lang="fr-fr" sz="1200" b="1" i="0" u="none" baseline="0">
                <a:effectLst/>
                <a:latin typeface="Arial Narrow" panose="020B0606020202030204" pitchFamily="34" charset="0"/>
                <a:ea typeface="Calibri" panose="020F0502020204030204" pitchFamily="34" charset="0"/>
                <a:cs typeface="Times New Roman" panose="02020603050405020304" pitchFamily="18" charset="0"/>
              </a:rPr>
              <a:t> </a:t>
            </a:r>
            <a:r>
              <a:rPr lang="fr-fr" sz="1200" b="0" i="0" u="none" baseline="0">
                <a:effectLst/>
                <a:latin typeface="Arial Narrow" panose="020B0606020202030204" pitchFamily="34" charset="0"/>
                <a:ea typeface="Calibri" panose="020F0502020204030204" pitchFamily="34" charset="0"/>
                <a:cs typeface="Times New Roman" panose="02020603050405020304" pitchFamily="18" charset="0"/>
              </a:rPr>
              <a:t>clubs et </a:t>
            </a:r>
            <a:r>
              <a:rPr lang="fr-fr" sz="1200" b="1" i="0" u="none" baseline="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XXXX</a:t>
            </a:r>
            <a:r>
              <a:rPr lang="fr-fr" sz="1200" b="1" i="0" u="none" baseline="0">
                <a:effectLst/>
                <a:latin typeface="Arial Narrow" panose="020B0606020202030204" pitchFamily="34" charset="0"/>
                <a:ea typeface="Calibri" panose="020F0502020204030204" pitchFamily="34" charset="0"/>
                <a:cs typeface="Times New Roman" panose="02020603050405020304" pitchFamily="18" charset="0"/>
              </a:rPr>
              <a:t> </a:t>
            </a:r>
            <a:r>
              <a:rPr lang="fr-fr" sz="1200" b="0" i="0" u="none" baseline="0">
                <a:effectLst/>
                <a:latin typeface="Arial Narrow" panose="020B0606020202030204" pitchFamily="34" charset="0"/>
                <a:ea typeface="Calibri" panose="020F0502020204030204" pitchFamily="34" charset="0"/>
                <a:cs typeface="Times New Roman" panose="02020603050405020304" pitchFamily="18" charset="0"/>
              </a:rPr>
              <a:t>membres. En matière de fidélisation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rtl="0">
              <a:lnSpc>
                <a:spcPct val="107000"/>
              </a:lnSpc>
              <a:spcBef>
                <a:spcPts val="0"/>
              </a:spcBef>
              <a:spcAft>
                <a:spcPts val="800"/>
              </a:spcAft>
              <a:buFont typeface="Arial" panose="020B0604020202020204" pitchFamily="34" charset="0"/>
              <a:buChar char="•"/>
              <a:tabLst>
                <a:tab pos="914400" algn="l"/>
              </a:tabLst>
            </a:pPr>
            <a:r>
              <a:rPr lang="fr-fr" sz="1200" b="0" i="0" u="none" baseline="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xx %</a:t>
            </a:r>
            <a:r>
              <a:rPr lang="fr-fr" sz="1200" b="0" i="0" u="none" baseline="0">
                <a:effectLst/>
                <a:latin typeface="Arial Narrow" panose="020B0606020202030204" pitchFamily="34" charset="0"/>
                <a:ea typeface="Calibri" panose="020F0502020204030204" pitchFamily="34" charset="0"/>
                <a:cs typeface="Times New Roman" panose="02020603050405020304" pitchFamily="18" charset="0"/>
              </a:rPr>
              <a:t> des membres ayant rejoint le Rotary </a:t>
            </a:r>
            <a:r>
              <a:rPr lang="fr-fr" sz="1200" b="0" i="0" u="sng" baseline="0">
                <a:effectLst/>
                <a:latin typeface="Arial Narrow" panose="020B0606020202030204" pitchFamily="34" charset="0"/>
                <a:ea typeface="Calibri" panose="020F0502020204030204" pitchFamily="34" charset="0"/>
                <a:cs typeface="Times New Roman" panose="02020603050405020304" pitchFamily="18" charset="0"/>
              </a:rPr>
              <a:t>avant</a:t>
            </a:r>
            <a:r>
              <a:rPr lang="fr-fr" sz="1200" b="0" i="0" u="none" baseline="0">
                <a:effectLst/>
                <a:latin typeface="Arial Narrow" panose="020B0606020202030204" pitchFamily="34" charset="0"/>
                <a:ea typeface="Calibri" panose="020F0502020204030204" pitchFamily="34" charset="0"/>
                <a:cs typeface="Times New Roman" panose="02020603050405020304" pitchFamily="18" charset="0"/>
              </a:rPr>
              <a:t> le 1</a:t>
            </a:r>
            <a:r>
              <a:rPr lang="fr-fr" sz="1200" b="0" i="0" u="none" baseline="30000">
                <a:effectLst/>
                <a:latin typeface="Arial Narrow" panose="020B0606020202030204" pitchFamily="34" charset="0"/>
                <a:ea typeface="Calibri" panose="020F0502020204030204" pitchFamily="34" charset="0"/>
                <a:cs typeface="Times New Roman" panose="02020603050405020304" pitchFamily="18" charset="0"/>
              </a:rPr>
              <a:t>er</a:t>
            </a:r>
            <a:r>
              <a:rPr lang="fr-fr" sz="1200" b="0" i="0" u="none" baseline="0">
                <a:effectLst/>
                <a:latin typeface="Arial Narrow" panose="020B0606020202030204" pitchFamily="34" charset="0"/>
                <a:ea typeface="Calibri" panose="020F0502020204030204" pitchFamily="34" charset="0"/>
                <a:cs typeface="Times New Roman" panose="02020603050405020304" pitchFamily="18" charset="0"/>
              </a:rPr>
              <a:t> juillet sont toujours membres.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rtl="0">
              <a:lnSpc>
                <a:spcPct val="107000"/>
              </a:lnSpc>
              <a:spcBef>
                <a:spcPts val="0"/>
              </a:spcBef>
              <a:spcAft>
                <a:spcPts val="800"/>
              </a:spcAft>
              <a:buFont typeface="Arial" panose="020B0604020202020204" pitchFamily="34" charset="0"/>
              <a:buChar char="•"/>
              <a:tabLst>
                <a:tab pos="914400" algn="l"/>
              </a:tabLst>
            </a:pPr>
            <a:r>
              <a:rPr lang="fr-fr" sz="1200" b="0" i="0" u="none" baseline="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xx %</a:t>
            </a:r>
            <a:r>
              <a:rPr lang="fr-fr" sz="1200" b="0" i="0" u="none" baseline="0">
                <a:effectLst/>
                <a:latin typeface="Arial Narrow" panose="020B0606020202030204" pitchFamily="34" charset="0"/>
                <a:ea typeface="Calibri" panose="020F0502020204030204" pitchFamily="34" charset="0"/>
                <a:cs typeface="Times New Roman" panose="02020603050405020304" pitchFamily="18" charset="0"/>
              </a:rPr>
              <a:t> des membres ayant rejoint le Rotary </a:t>
            </a:r>
            <a:r>
              <a:rPr lang="fr-fr" sz="1200" b="0" i="0" u="sng" baseline="0">
                <a:effectLst/>
                <a:latin typeface="Arial Narrow" panose="020B0606020202030204" pitchFamily="34" charset="0"/>
                <a:ea typeface="Calibri" panose="020F0502020204030204" pitchFamily="34" charset="0"/>
                <a:cs typeface="Times New Roman" panose="02020603050405020304" pitchFamily="18" charset="0"/>
              </a:rPr>
              <a:t>après</a:t>
            </a:r>
            <a:r>
              <a:rPr lang="fr-fr" sz="1200" b="0" i="0" u="none" baseline="0">
                <a:effectLst/>
                <a:latin typeface="Arial Narrow" panose="020B0606020202030204" pitchFamily="34" charset="0"/>
                <a:ea typeface="Calibri" panose="020F0502020204030204" pitchFamily="34" charset="0"/>
                <a:cs typeface="Times New Roman" panose="02020603050405020304" pitchFamily="18" charset="0"/>
              </a:rPr>
              <a:t> le 1</a:t>
            </a:r>
            <a:r>
              <a:rPr lang="fr-fr" sz="1200" b="0" i="0" u="none" baseline="30000">
                <a:effectLst/>
                <a:latin typeface="Arial Narrow" panose="020B0606020202030204" pitchFamily="34" charset="0"/>
                <a:ea typeface="Calibri" panose="020F0502020204030204" pitchFamily="34" charset="0"/>
                <a:cs typeface="Times New Roman" panose="02020603050405020304" pitchFamily="18" charset="0"/>
              </a:rPr>
              <a:t>er</a:t>
            </a:r>
            <a:r>
              <a:rPr lang="fr-fr" sz="1200" b="0" i="0" u="none" baseline="0">
                <a:effectLst/>
                <a:latin typeface="Arial Narrow" panose="020B0606020202030204" pitchFamily="34" charset="0"/>
                <a:ea typeface="Calibri" panose="020F0502020204030204" pitchFamily="34" charset="0"/>
                <a:cs typeface="Times New Roman" panose="02020603050405020304" pitchFamily="18" charset="0"/>
              </a:rPr>
              <a:t> juillet sont toujours membres.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rtl="0">
              <a:lnSpc>
                <a:spcPct val="107000"/>
              </a:lnSpc>
              <a:spcBef>
                <a:spcPts val="0"/>
              </a:spcBef>
              <a:spcAft>
                <a:spcPts val="800"/>
              </a:spcAft>
            </a:pPr>
            <a:r>
              <a:rPr lang="fr-fr" sz="1200" b="1" i="0" u="none" baseline="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&lt;Ajoutez vos observations&gt;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rtl="0">
              <a:lnSpc>
                <a:spcPct val="107000"/>
              </a:lnSpc>
              <a:spcBef>
                <a:spcPts val="0"/>
              </a:spcBef>
              <a:spcAft>
                <a:spcPts val="800"/>
              </a:spcAft>
            </a:pPr>
            <a:r>
              <a:rPr lang="fr-fr" sz="1200" b="0" i="0" u="none" baseline="0">
                <a:effectLst/>
                <a:latin typeface="Arial Narrow" panose="020B0606020202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i="0" u="none" baseline="0">
                <a:effectLst/>
                <a:latin typeface="Arial Narrow" panose="020B0606020202030204" pitchFamily="34" charset="0"/>
                <a:ea typeface="Calibri" panose="020F0502020204030204" pitchFamily="34" charset="0"/>
                <a:cs typeface="Times New Roman" panose="02020603050405020304" pitchFamily="18" charset="0"/>
              </a:rPr>
              <a:t>Âge et sexe : </a:t>
            </a:r>
            <a:r>
              <a:rPr lang="fr-fr" sz="1200" b="0" i="0" u="none" baseline="0">
                <a:effectLst/>
                <a:latin typeface="Arial Narrow" panose="020B0606020202030204" pitchFamily="34" charset="0"/>
                <a:ea typeface="Calibri" panose="020F0502020204030204" pitchFamily="34" charset="0"/>
                <a:cs typeface="Times New Roman" panose="02020603050405020304" pitchFamily="18" charset="0"/>
              </a:rPr>
              <a:t>Les membres de notre district sont </a:t>
            </a:r>
            <a:r>
              <a:rPr lang="fr-fr" sz="1200" b="1" i="0" u="none" baseline="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xx %</a:t>
            </a:r>
            <a:r>
              <a:rPr lang="fr-fr" sz="1200" b="1" i="0" u="none" baseline="0">
                <a:effectLst/>
                <a:latin typeface="Arial Narrow" panose="020B0606020202030204" pitchFamily="34" charset="0"/>
                <a:ea typeface="Calibri" panose="020F0502020204030204" pitchFamily="34" charset="0"/>
                <a:cs typeface="Times New Roman" panose="02020603050405020304" pitchFamily="18" charset="0"/>
              </a:rPr>
              <a:t> d'hommes </a:t>
            </a:r>
            <a:r>
              <a:rPr lang="fr-fr" sz="1200" b="0" i="0" u="none" baseline="0">
                <a:effectLst/>
                <a:latin typeface="Arial Narrow" panose="020B0606020202030204" pitchFamily="34" charset="0"/>
                <a:ea typeface="Calibri" panose="020F0502020204030204" pitchFamily="34" charset="0"/>
                <a:cs typeface="Times New Roman" panose="02020603050405020304" pitchFamily="18" charset="0"/>
              </a:rPr>
              <a:t>et </a:t>
            </a:r>
            <a:r>
              <a:rPr lang="fr-fr" sz="1200" b="1" i="0" u="none" baseline="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xx %</a:t>
            </a:r>
            <a:r>
              <a:rPr lang="fr-fr" sz="1200" b="1" i="0" u="none" baseline="0">
                <a:effectLst/>
                <a:latin typeface="Arial Narrow" panose="020B0606020202030204" pitchFamily="34" charset="0"/>
                <a:ea typeface="Calibri" panose="020F0502020204030204" pitchFamily="34" charset="0"/>
                <a:cs typeface="Times New Roman" panose="02020603050405020304" pitchFamily="18" charset="0"/>
              </a:rPr>
              <a:t> de femmes</a:t>
            </a:r>
            <a:r>
              <a:rPr lang="fr-fr" sz="1200" b="0" i="0" u="none" baseline="0">
                <a:effectLst/>
                <a:latin typeface="Arial Narrow" panose="020B0606020202030204" pitchFamily="34" charset="0"/>
                <a:ea typeface="Calibri" panose="020F0502020204030204" pitchFamily="34" charset="0"/>
                <a:cs typeface="Times New Roman" panose="02020603050405020304" pitchFamily="18" charset="0"/>
              </a:rPr>
              <a:t>, et cela a </a:t>
            </a:r>
            <a:r>
              <a:rPr lang="fr-fr" sz="1200" b="1" i="0" u="none" baseline="0">
                <a:effectLst/>
                <a:latin typeface="Arial Narrow" panose="020B0606020202030204" pitchFamily="34" charset="0"/>
                <a:ea typeface="Calibri" panose="020F0502020204030204" pitchFamily="34" charset="0"/>
                <a:cs typeface="Times New Roman" panose="02020603050405020304" pitchFamily="18" charset="0"/>
              </a:rPr>
              <a:t>[</a:t>
            </a:r>
            <a:r>
              <a:rPr lang="fr-fr" sz="1200" b="1" i="0" u="none" baseline="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beaucoup/un peu/très peu</a:t>
            </a:r>
            <a:r>
              <a:rPr lang="fr-fr" sz="1200" b="1" i="0" u="none" baseline="0">
                <a:effectLst/>
                <a:latin typeface="Arial Narrow" panose="020B0606020202030204" pitchFamily="34" charset="0"/>
                <a:ea typeface="Calibri" panose="020F0502020204030204" pitchFamily="34" charset="0"/>
                <a:cs typeface="Times New Roman" panose="02020603050405020304" pitchFamily="18" charset="0"/>
              </a:rPr>
              <a:t>] </a:t>
            </a:r>
            <a:r>
              <a:rPr lang="fr-fr" sz="1200" b="0" i="0" u="none" baseline="0">
                <a:effectLst/>
                <a:latin typeface="Arial Narrow" panose="020B0606020202030204" pitchFamily="34" charset="0"/>
                <a:ea typeface="Calibri" panose="020F0502020204030204" pitchFamily="34" charset="0"/>
                <a:cs typeface="Times New Roman" panose="02020603050405020304" pitchFamily="18" charset="0"/>
              </a:rPr>
              <a:t>changé ces trois dernières années. </a:t>
            </a:r>
            <a:r>
              <a:rPr lang="fr-fr" sz="1200" b="1" i="0" u="none" baseline="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xx %</a:t>
            </a:r>
            <a:r>
              <a:rPr lang="fr-fr" sz="1200" b="1" i="0" u="none" baseline="0">
                <a:effectLst/>
                <a:latin typeface="Arial Narrow" panose="020B0606020202030204" pitchFamily="34" charset="0"/>
                <a:ea typeface="Calibri" panose="020F0502020204030204" pitchFamily="34" charset="0"/>
                <a:cs typeface="Times New Roman" panose="02020603050405020304" pitchFamily="18" charset="0"/>
              </a:rPr>
              <a:t> </a:t>
            </a:r>
            <a:r>
              <a:rPr lang="fr-fr" sz="1200" b="0" i="0" u="none" baseline="0">
                <a:effectLst/>
                <a:latin typeface="Arial Narrow" panose="020B0606020202030204" pitchFamily="34" charset="0"/>
                <a:ea typeface="Calibri" panose="020F0502020204030204" pitchFamily="34" charset="0"/>
                <a:cs typeface="Times New Roman" panose="02020603050405020304" pitchFamily="18" charset="0"/>
              </a:rPr>
              <a:t>ont moins de 40 ans, et </a:t>
            </a:r>
            <a:r>
              <a:rPr lang="fr-fr" sz="1200" b="1" i="0" u="none" baseline="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xx %</a:t>
            </a:r>
            <a:r>
              <a:rPr lang="fr-fr" sz="1200" b="0" i="0" u="none" baseline="0">
                <a:effectLst/>
                <a:latin typeface="Arial Narrow" panose="020B0606020202030204" pitchFamily="34" charset="0"/>
                <a:ea typeface="Calibri" panose="020F0502020204030204" pitchFamily="34" charset="0"/>
                <a:cs typeface="Times New Roman" panose="02020603050405020304" pitchFamily="18" charset="0"/>
              </a:rPr>
              <a:t> n'ont pas signalé leur âge au Rotary. </a:t>
            </a:r>
            <a:r>
              <a:rPr lang="fr-fr" sz="1200" b="1" i="0" u="none" baseline="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&lt;Ajoutez vos observations&gt;</a:t>
            </a:r>
            <a:r>
              <a:rPr lang="fr-fr" b="0" i="0" u="none" baseline="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a:t>
            </a:r>
          </a:p>
          <a:p>
            <a:pPr algn="l" rtl="0"/>
            <a:r>
              <a:rPr lang="fr-fr" b="0" i="0" u="none" baseline="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a:t>
            </a:r>
          </a:p>
        </p:txBody>
      </p:sp>
      <p:sp>
        <p:nvSpPr>
          <p:cNvPr id="4" name="Slide Number Placeholder 3"/>
          <p:cNvSpPr>
            <a:spLocks noGrp="1"/>
          </p:cNvSpPr>
          <p:nvPr>
            <p:ph type="sldNum" sz="quarter" idx="10"/>
          </p:nvPr>
        </p:nvSpPr>
        <p:spPr/>
        <p:txBody>
          <a:bodyPr/>
          <a:lstStyle/>
          <a:p>
            <a:pPr algn="l" rtl="0"/>
            <a:fld id="{DB827055-821E-4F6B-AAA9-2685E1493D9C}" type="slidenum">
              <a:rPr/>
              <a:t>8</a:t>
            </a:fld>
            <a:endParaRPr lang="fr-fr" dirty="0"/>
          </a:p>
        </p:txBody>
      </p:sp>
    </p:spTree>
    <p:extLst>
      <p:ext uri="{BB962C8B-B14F-4D97-AF65-F5344CB8AC3E}">
        <p14:creationId xmlns:p14="http://schemas.microsoft.com/office/powerpoint/2010/main" val="3385863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Une façon de développer le Rotary est d'adopter l'appel à l'action « Un membre = Un invité ». Inspiré par tout le bien qu'il a pu faire grâce au Rotary, le président du Rotary Shekhar Mehta demande à chaque Rotarien et Rotaractien de parrainer un nouveau membre cette année. Les études montrent que 87 % des Rotariens et 41 % des Rotaractiens ont découvert leur club grâce à des invitations de membres actuels. C'est logique, car nous sommes les pionniers incontestés du leadership au travers du service, fondé sur les connexions personnelles. Saisissons donc toutes les occasions d'entrer en contact avec des personnes qui partagent nos valeurs et veulent avoir un impact.</a:t>
            </a:r>
          </a:p>
          <a:p>
            <a:pPr algn="l" rtl="0"/>
            <a:r>
              <a:rPr lang="fr-fr" sz="1200" b="0" i="0" u="none" kern="1200" baseline="0">
                <a:solidFill>
                  <a:schemeClr val="tx1"/>
                </a:solidFill>
                <a:effectLst/>
                <a:latin typeface="+mn-lt"/>
                <a:ea typeface="+mn-ea"/>
                <a:cs typeface="+mn-cs"/>
              </a:rPr>
              <a:t> </a:t>
            </a:r>
            <a:endParaRPr lang="fr-fr" dirty="0"/>
          </a:p>
        </p:txBody>
      </p:sp>
      <p:sp>
        <p:nvSpPr>
          <p:cNvPr id="4" name="Slide Number Placeholder 3"/>
          <p:cNvSpPr>
            <a:spLocks noGrp="1"/>
          </p:cNvSpPr>
          <p:nvPr>
            <p:ph type="sldNum" sz="quarter" idx="10"/>
          </p:nvPr>
        </p:nvSpPr>
        <p:spPr/>
        <p:txBody>
          <a:bodyPr/>
          <a:lstStyle/>
          <a:p>
            <a:pPr algn="l" rtl="0"/>
            <a:fld id="{DB827055-821E-4F6B-AAA9-2685E1493D9C}" type="slidenum">
              <a:rPr/>
              <a:t>9</a:t>
            </a:fld>
            <a:endParaRPr lang="fr-fr" dirty="0"/>
          </a:p>
        </p:txBody>
      </p:sp>
    </p:spTree>
    <p:extLst>
      <p:ext uri="{BB962C8B-B14F-4D97-AF65-F5344CB8AC3E}">
        <p14:creationId xmlns:p14="http://schemas.microsoft.com/office/powerpoint/2010/main" val="77031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Nous savons également que continuer à répondre aux attentes de nos membres est à la fois une difficulté et une opportunité. Nous ne pouvons pas ajouter des membres aux clubs tout en négligeant l'importance d'offrir à chacun une expérience intéressante. L'an dernier, nous avons accueilli </a:t>
            </a:r>
            <a:r>
              <a:rPr lang="fr-fr" sz="1200" b="1"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près de 121 000</a:t>
            </a:r>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nouveaux membres dans nos Rotary clubs et 17 000 anciens membres sont revenus. Malheureusement, environ 13 000 des nouveaux membres ont quitté le Rotary durant la première année. En général, près de 10 % des nouveaux membres quittent le Rotary au cours de la première année. Et plus de </a:t>
            </a:r>
            <a:r>
              <a:rPr lang="fr-fr" sz="1200" b="1"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137 000</a:t>
            </a:r>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Rotariens nous ont aussi quitté l'an dernier.</a:t>
            </a:r>
          </a:p>
          <a:p>
            <a:endParaRPr lang="fr-fr" sz="1200" kern="1200" dirty="0">
              <a:solidFill>
                <a:schemeClr val="tx1"/>
              </a:solidFill>
              <a:effectLst/>
              <a:latin typeface="Arial Narrow" panose="020B0606020202030204" pitchFamily="34" charset="0"/>
            </a:endParaRPr>
          </a:p>
          <a:p>
            <a:pPr algn="l" rtl="0"/>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Regardons pourquoi les gens souhaitent rejoindre le Rotary et le Rotaract.</a:t>
            </a:r>
            <a:endParaRPr lang="fr-fr" sz="1200" kern="1200" dirty="0">
              <a:solidFill>
                <a:schemeClr val="tx1"/>
              </a:solidFill>
              <a:effectLst/>
              <a:latin typeface="Arial Narrow" panose="020B0606020202030204" pitchFamily="34" charset="0"/>
            </a:endParaRPr>
          </a:p>
          <a:p>
            <a:pPr algn="l" rtl="0"/>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a:t>
            </a:r>
          </a:p>
          <a:p>
            <a:endParaRPr lang="fr-fr"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pPr algn="l" rtl="0"/>
            <a:fld id="{DB827055-821E-4F6B-AAA9-2685E1493D9C}" type="slidenum">
              <a:rPr/>
              <a:t>10</a:t>
            </a:fld>
            <a:endParaRPr lang="fr-fr" dirty="0"/>
          </a:p>
        </p:txBody>
      </p:sp>
    </p:spTree>
    <p:extLst>
      <p:ext uri="{BB962C8B-B14F-4D97-AF65-F5344CB8AC3E}">
        <p14:creationId xmlns:p14="http://schemas.microsoft.com/office/powerpoint/2010/main" val="3311322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25" y="685800"/>
            <a:ext cx="3508375" cy="1973263"/>
          </a:xfrm>
        </p:spPr>
      </p:sp>
      <p:sp>
        <p:nvSpPr>
          <p:cNvPr id="3" name="Notes Placeholder 2"/>
          <p:cNvSpPr>
            <a:spLocks noGrp="1"/>
          </p:cNvSpPr>
          <p:nvPr>
            <p:ph type="body" idx="1"/>
          </p:nvPr>
        </p:nvSpPr>
        <p:spPr>
          <a:xfrm>
            <a:off x="685800" y="2941983"/>
            <a:ext cx="5486400" cy="5406887"/>
          </a:xfrm>
        </p:spPr>
        <p:txBody>
          <a:bodyPr/>
          <a:lstStyle/>
          <a:p>
            <a:pPr algn="l" rtl="0" fontAlgn="base"/>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Rotariens et les Rotaractiens ont des priorités légèrement différentes quant il s'agit de rejoindre leur club et d'y rester, mais ils cherchent en général trois choses : Des actions locales, des contacts et des opportunités de développement professionnel et du leadership </a:t>
            </a:r>
          </a:p>
          <a:p>
            <a:pPr algn="l" rtl="0" fontAlgn="base"/>
            <a:endParaRPr lang="fr-fr" sz="1200" kern="1200" dirty="0">
              <a:solidFill>
                <a:schemeClr val="tx1"/>
              </a:solidFill>
              <a:effectLst/>
              <a:latin typeface="Arial Narrow" panose="020B0606020202030204" pitchFamily="34" charset="0"/>
            </a:endParaRPr>
          </a:p>
          <a:p>
            <a:pPr algn="l" rtl="0" fontAlgn="base"/>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Lorsque l'on demande aux anciens membres pourquoi ils sont partis, un grand nombre d'entre eux cite des « attentes non satisfaites ». Il est important de s'en souvenir, surtout lorsque de nombreux clubs s'efforcent de continuer à impliquer leurs membres en pleine pandémie. 30 % des membres actuels affirment ne pas être satisfaits de leur expérience de club. </a:t>
            </a:r>
          </a:p>
          <a:p>
            <a:pPr algn="l" rtl="0" fontAlgn="base"/>
            <a:endParaRPr lang="fr-fr" sz="1200" kern="1200" dirty="0">
              <a:solidFill>
                <a:schemeClr val="tx1"/>
              </a:solidFill>
              <a:effectLst/>
              <a:latin typeface="Arial Narrow" panose="020B0606020202030204" pitchFamily="34" charset="0"/>
            </a:endParaRPr>
          </a:p>
          <a:p>
            <a:pPr marL="0" marR="0" indent="0" algn="l" defTabSz="914400" rtl="0" eaLnBrk="1" fontAlgn="base" latinLnBrk="0" hangingPunct="1">
              <a:lnSpc>
                <a:spcPct val="100000"/>
              </a:lnSpc>
              <a:spcBef>
                <a:spcPts val="0"/>
              </a:spcBef>
              <a:spcAft>
                <a:spcPts val="0"/>
              </a:spcAft>
              <a:buClrTx/>
              <a:buSzTx/>
              <a:buFontTx/>
              <a:buNone/>
              <a:tabLst/>
              <a:defRPr/>
            </a:pPr>
            <a:r>
              <a:rPr lang="fr-fr" sz="1200" b="0" i="0" u="none" kern="1200" baseline="0">
                <a:solidFill>
                  <a:schemeClr val="tx1"/>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Grâce à ces enquêtes, nous avons aussi découvert un lien important entre la satisfaction des membres et leur fidélisation. </a:t>
            </a:r>
            <a:endParaRPr lang="fr-fr" sz="1200" kern="1200" dirty="0">
              <a:solidFill>
                <a:schemeClr val="tx1"/>
              </a:solidFill>
              <a:effectLst/>
              <a:latin typeface="Arial Narrow" panose="020B0606020202030204" pitchFamily="34" charset="0"/>
            </a:endParaRPr>
          </a:p>
          <a:p>
            <a:pPr algn="l" rtl="0" fontAlgn="base"/>
            <a:endParaRPr lang="fr-fr" sz="1200" kern="1200" dirty="0">
              <a:solidFill>
                <a:schemeClr val="tx1"/>
              </a:solidFill>
              <a:effectLst/>
              <a:latin typeface="+mn-lt"/>
              <a:ea typeface="+mn-ea"/>
              <a:cs typeface="+mn-cs"/>
            </a:endParaRPr>
          </a:p>
          <a:p>
            <a:pPr algn="l" rtl="0" fontAlgn="base"/>
            <a:endParaRPr lang="fr-fr" sz="1200" kern="1200" dirty="0">
              <a:solidFill>
                <a:schemeClr val="tx1"/>
              </a:solidFill>
              <a:effectLst/>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sz="1300" b="0" i="0" u="none" strike="noStrike" kern="1200" cap="none" spc="0" normalizeH="0" baseline="0">
                <a:ln>
                  <a:noFill/>
                </a:ln>
                <a:solidFill>
                  <a:prstClr val="black"/>
                </a:solidFill>
                <a:effectLst/>
                <a:uLnTx/>
                <a:uFillTx/>
                <a:latin typeface="Calibri" panose="020F0502020204030204"/>
                <a:ea typeface="+mn-ea"/>
                <a:cs typeface="Helvetica"/>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Helvetica"/>
              <a:sym typeface="Arial"/>
            </a:endParaRPr>
          </a:p>
        </p:txBody>
      </p:sp>
    </p:spTree>
    <p:extLst>
      <p:ext uri="{BB962C8B-B14F-4D97-AF65-F5344CB8AC3E}">
        <p14:creationId xmlns:p14="http://schemas.microsoft.com/office/powerpoint/2010/main" val="85663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1D0F0E6-22D0-49A2-8945-52AEAD9041CD}"/>
              </a:ext>
            </a:extLst>
          </p:cNvPr>
          <p:cNvSpPr>
            <a:spLocks noGrp="1"/>
          </p:cNvSpPr>
          <p:nvPr>
            <p:ph type="pic" sz="quarter" idx="13"/>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7" name="Text Placeholder 6">
            <a:extLst>
              <a:ext uri="{FF2B5EF4-FFF2-40B4-BE49-F238E27FC236}">
                <a16:creationId xmlns:a16="http://schemas.microsoft.com/office/drawing/2014/main" id="{23834558-27F1-4188-B277-0880D2CE052B}"/>
              </a:ext>
            </a:extLst>
          </p:cNvPr>
          <p:cNvSpPr>
            <a:spLocks noGrp="1"/>
          </p:cNvSpPr>
          <p:nvPr>
            <p:ph type="body" sz="quarter" idx="14" hasCustomPrompt="1"/>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3474720">
            <a:no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174066"/>
            <a:ext cx="10532534" cy="465667"/>
          </a:xfrm>
        </p:spPr>
        <p:txBody>
          <a:bodyPr/>
          <a:lstStyle>
            <a:lvl1pPr marL="0" indent="0" algn="ctr">
              <a:buNone/>
              <a:defRPr sz="2400">
                <a:solidFill>
                  <a:srgbClr val="01B0E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5130B4A2-183C-4739-A12D-8649A5A9BAC2}"/>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a:t>
            </a:fld>
            <a:endParaRPr lang="en-US" dirty="0"/>
          </a:p>
        </p:txBody>
      </p:sp>
    </p:spTree>
    <p:extLst>
      <p:ext uri="{BB962C8B-B14F-4D97-AF65-F5344CB8AC3E}">
        <p14:creationId xmlns:p14="http://schemas.microsoft.com/office/powerpoint/2010/main" val="3774439074"/>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‹N°›</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‹N°›</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‹N°›</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‹N°›</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‹N°›</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‹N°›</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‹N°›</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0F8D7EE-C41C-4CDB-AAA2-6FAC12F10A50}"/>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3" name="Freeform: Shape 12">
            <a:extLst>
              <a:ext uri="{FF2B5EF4-FFF2-40B4-BE49-F238E27FC236}">
                <a16:creationId xmlns:a16="http://schemas.microsoft.com/office/drawing/2014/main" id="{3F3DCB0E-7364-4B69-BA11-325DFB75F039}"/>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dirty="0"/>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‹N°›</a:t>
            </a:fld>
            <a:endParaRPr lang="en-US" dirty="0"/>
          </a:p>
        </p:txBody>
      </p:sp>
    </p:spTree>
    <p:extLst>
      <p:ext uri="{BB962C8B-B14F-4D97-AF65-F5344CB8AC3E}">
        <p14:creationId xmlns:p14="http://schemas.microsoft.com/office/powerpoint/2010/main" val="425140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3703CCB-4515-447B-9D4C-C361026CC13F}"/>
              </a:ext>
            </a:extLst>
          </p:cNvPr>
          <p:cNvSpPr>
            <a:spLocks noGrp="1"/>
          </p:cNvSpPr>
          <p:nvPr>
            <p:ph type="pic" sz="quarter" idx="17" hasCustomPrompt="1"/>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dirty="0"/>
              <a:t> </a:t>
            </a:r>
          </a:p>
        </p:txBody>
      </p:sp>
      <p:sp>
        <p:nvSpPr>
          <p:cNvPr id="11" name="Text Placeholder 10">
            <a:extLst>
              <a:ext uri="{FF2B5EF4-FFF2-40B4-BE49-F238E27FC236}">
                <a16:creationId xmlns:a16="http://schemas.microsoft.com/office/drawing/2014/main" id="{71B4E8BC-C3BC-4E7C-B3C2-AB5029B8FB2C}"/>
              </a:ext>
            </a:extLst>
          </p:cNvPr>
          <p:cNvSpPr>
            <a:spLocks noGrp="1"/>
          </p:cNvSpPr>
          <p:nvPr>
            <p:ph type="body" sz="quarter" idx="18" hasCustomPrompt="1"/>
          </p:nvPr>
        </p:nvSpPr>
        <p:spPr>
          <a:xfrm>
            <a:off x="6096000" y="0"/>
            <a:ext cx="6096000" cy="6858000"/>
          </a:xfrm>
          <a:custGeom>
            <a:avLst/>
            <a:gdLst>
              <a:gd name="connsiteX0" fmla="*/ 5507402 w 6096000"/>
              <a:gd name="connsiteY0" fmla="*/ 6448102 h 6858000"/>
              <a:gd name="connsiteX1" fmla="*/ 5517605 w 6096000"/>
              <a:gd name="connsiteY1" fmla="*/ 6448102 h 6858000"/>
              <a:gd name="connsiteX2" fmla="*/ 5521686 w 6096000"/>
              <a:gd name="connsiteY2" fmla="*/ 6456440 h 6858000"/>
              <a:gd name="connsiteX3" fmla="*/ 5527808 w 6096000"/>
              <a:gd name="connsiteY3" fmla="*/ 6558584 h 6858000"/>
              <a:gd name="connsiteX4" fmla="*/ 5525767 w 6096000"/>
              <a:gd name="connsiteY4" fmla="*/ 6569006 h 6858000"/>
              <a:gd name="connsiteX5" fmla="*/ 5519645 w 6096000"/>
              <a:gd name="connsiteY5" fmla="*/ 6569006 h 6858000"/>
              <a:gd name="connsiteX6" fmla="*/ 5413533 w 6096000"/>
              <a:gd name="connsiteY6" fmla="*/ 6506470 h 6858000"/>
              <a:gd name="connsiteX7" fmla="*/ 5409451 w 6096000"/>
              <a:gd name="connsiteY7" fmla="*/ 6500217 h 6858000"/>
              <a:gd name="connsiteX8" fmla="*/ 5409451 w 6096000"/>
              <a:gd name="connsiteY8" fmla="*/ 6498131 h 6858000"/>
              <a:gd name="connsiteX9" fmla="*/ 5415573 w 6096000"/>
              <a:gd name="connsiteY9" fmla="*/ 6493962 h 6858000"/>
              <a:gd name="connsiteX10" fmla="*/ 5507402 w 6096000"/>
              <a:gd name="connsiteY10" fmla="*/ 6448102 h 6858000"/>
              <a:gd name="connsiteX11" fmla="*/ 5590136 w 6096000"/>
              <a:gd name="connsiteY11" fmla="*/ 6446018 h 6858000"/>
              <a:gd name="connsiteX12" fmla="*/ 5600438 w 6096000"/>
              <a:gd name="connsiteY12" fmla="*/ 6446018 h 6858000"/>
              <a:gd name="connsiteX13" fmla="*/ 5691097 w 6096000"/>
              <a:gd name="connsiteY13" fmla="*/ 6491784 h 6858000"/>
              <a:gd name="connsiteX14" fmla="*/ 5699339 w 6096000"/>
              <a:gd name="connsiteY14" fmla="*/ 6498025 h 6858000"/>
              <a:gd name="connsiteX15" fmla="*/ 5695218 w 6096000"/>
              <a:gd name="connsiteY15" fmla="*/ 6504265 h 6858000"/>
              <a:gd name="connsiteX16" fmla="*/ 5588076 w 6096000"/>
              <a:gd name="connsiteY16" fmla="*/ 6566673 h 6858000"/>
              <a:gd name="connsiteX17" fmla="*/ 5579833 w 6096000"/>
              <a:gd name="connsiteY17" fmla="*/ 6566673 h 6858000"/>
              <a:gd name="connsiteX18" fmla="*/ 5577773 w 6096000"/>
              <a:gd name="connsiteY18" fmla="*/ 6558352 h 6858000"/>
              <a:gd name="connsiteX19" fmla="*/ 5586015 w 6096000"/>
              <a:gd name="connsiteY19" fmla="*/ 6454339 h 6858000"/>
              <a:gd name="connsiteX20" fmla="*/ 5590136 w 6096000"/>
              <a:gd name="connsiteY20" fmla="*/ 6446018 h 6858000"/>
              <a:gd name="connsiteX21" fmla="*/ 4772401 w 6096000"/>
              <a:gd name="connsiteY21" fmla="*/ 6406275 h 6858000"/>
              <a:gd name="connsiteX22" fmla="*/ 4772401 w 6096000"/>
              <a:gd name="connsiteY22" fmla="*/ 6449478 h 6858000"/>
              <a:gd name="connsiteX23" fmla="*/ 4724512 w 6096000"/>
              <a:gd name="connsiteY23" fmla="*/ 6457707 h 6858000"/>
              <a:gd name="connsiteX24" fmla="*/ 4705773 w 6096000"/>
              <a:gd name="connsiteY24" fmla="*/ 6433020 h 6858000"/>
              <a:gd name="connsiteX25" fmla="*/ 4730759 w 6096000"/>
              <a:gd name="connsiteY25" fmla="*/ 6408333 h 6858000"/>
              <a:gd name="connsiteX26" fmla="*/ 4422900 w 6096000"/>
              <a:gd name="connsiteY26" fmla="*/ 6336141 h 6858000"/>
              <a:gd name="connsiteX27" fmla="*/ 4463811 w 6096000"/>
              <a:gd name="connsiteY27" fmla="*/ 6396340 h 6858000"/>
              <a:gd name="connsiteX28" fmla="*/ 4422900 w 6096000"/>
              <a:gd name="connsiteY28" fmla="*/ 6456538 h 6858000"/>
              <a:gd name="connsiteX29" fmla="*/ 4381988 w 6096000"/>
              <a:gd name="connsiteY29" fmla="*/ 6396340 h 6858000"/>
              <a:gd name="connsiteX30" fmla="*/ 4422900 w 6096000"/>
              <a:gd name="connsiteY30" fmla="*/ 6336141 h 6858000"/>
              <a:gd name="connsiteX31" fmla="*/ 5577123 w 6096000"/>
              <a:gd name="connsiteY31" fmla="*/ 6327829 h 6858000"/>
              <a:gd name="connsiteX32" fmla="*/ 5586116 w 6096000"/>
              <a:gd name="connsiteY32" fmla="*/ 6328868 h 6858000"/>
              <a:gd name="connsiteX33" fmla="*/ 5612840 w 6096000"/>
              <a:gd name="connsiteY33" fmla="*/ 6380819 h 6858000"/>
              <a:gd name="connsiteX34" fmla="*/ 5553226 w 6096000"/>
              <a:gd name="connsiteY34" fmla="*/ 6439004 h 6858000"/>
              <a:gd name="connsiteX35" fmla="*/ 5493612 w 6096000"/>
              <a:gd name="connsiteY35" fmla="*/ 6380819 h 6858000"/>
              <a:gd name="connsiteX36" fmla="*/ 5520336 w 6096000"/>
              <a:gd name="connsiteY36" fmla="*/ 6330947 h 6858000"/>
              <a:gd name="connsiteX37" fmla="*/ 5536781 w 6096000"/>
              <a:gd name="connsiteY37" fmla="*/ 6333024 h 6858000"/>
              <a:gd name="connsiteX38" fmla="*/ 5534725 w 6096000"/>
              <a:gd name="connsiteY38" fmla="*/ 6349649 h 6858000"/>
              <a:gd name="connsiteX39" fmla="*/ 5518280 w 6096000"/>
              <a:gd name="connsiteY39" fmla="*/ 6380819 h 6858000"/>
              <a:gd name="connsiteX40" fmla="*/ 5553226 w 6096000"/>
              <a:gd name="connsiteY40" fmla="*/ 6416146 h 6858000"/>
              <a:gd name="connsiteX41" fmla="*/ 5588172 w 6096000"/>
              <a:gd name="connsiteY41" fmla="*/ 6380819 h 6858000"/>
              <a:gd name="connsiteX42" fmla="*/ 5571727 w 6096000"/>
              <a:gd name="connsiteY42" fmla="*/ 6349649 h 6858000"/>
              <a:gd name="connsiteX43" fmla="*/ 5569671 w 6096000"/>
              <a:gd name="connsiteY43" fmla="*/ 6333024 h 6858000"/>
              <a:gd name="connsiteX44" fmla="*/ 5577123 w 6096000"/>
              <a:gd name="connsiteY44" fmla="*/ 6327829 h 6858000"/>
              <a:gd name="connsiteX45" fmla="*/ 5726057 w 6096000"/>
              <a:gd name="connsiteY45" fmla="*/ 6312763 h 6858000"/>
              <a:gd name="connsiteX46" fmla="*/ 5730190 w 6096000"/>
              <a:gd name="connsiteY46" fmla="*/ 6318992 h 6858000"/>
              <a:gd name="connsiteX47" fmla="*/ 5730190 w 6096000"/>
              <a:gd name="connsiteY47" fmla="*/ 6443559 h 6858000"/>
              <a:gd name="connsiteX48" fmla="*/ 5726057 w 6096000"/>
              <a:gd name="connsiteY48" fmla="*/ 6449787 h 6858000"/>
              <a:gd name="connsiteX49" fmla="*/ 5717791 w 6096000"/>
              <a:gd name="connsiteY49" fmla="*/ 6447711 h 6858000"/>
              <a:gd name="connsiteX50" fmla="*/ 5633066 w 6096000"/>
              <a:gd name="connsiteY50" fmla="*/ 6389579 h 6858000"/>
              <a:gd name="connsiteX51" fmla="*/ 5626867 w 6096000"/>
              <a:gd name="connsiteY51" fmla="*/ 6381275 h 6858000"/>
              <a:gd name="connsiteX52" fmla="*/ 5633066 w 6096000"/>
              <a:gd name="connsiteY52" fmla="*/ 6372971 h 6858000"/>
              <a:gd name="connsiteX53" fmla="*/ 5717791 w 6096000"/>
              <a:gd name="connsiteY53" fmla="*/ 6314840 h 6858000"/>
              <a:gd name="connsiteX54" fmla="*/ 5726057 w 6096000"/>
              <a:gd name="connsiteY54" fmla="*/ 6312763 h 6858000"/>
              <a:gd name="connsiteX55" fmla="*/ 5380229 w 6096000"/>
              <a:gd name="connsiteY55" fmla="*/ 6312763 h 6858000"/>
              <a:gd name="connsiteX56" fmla="*/ 5388412 w 6096000"/>
              <a:gd name="connsiteY56" fmla="*/ 6316915 h 6858000"/>
              <a:gd name="connsiteX57" fmla="*/ 5472280 w 6096000"/>
              <a:gd name="connsiteY57" fmla="*/ 6372971 h 6858000"/>
              <a:gd name="connsiteX58" fmla="*/ 5478417 w 6096000"/>
              <a:gd name="connsiteY58" fmla="*/ 6381275 h 6858000"/>
              <a:gd name="connsiteX59" fmla="*/ 5472280 w 6096000"/>
              <a:gd name="connsiteY59" fmla="*/ 6389579 h 6858000"/>
              <a:gd name="connsiteX60" fmla="*/ 5388412 w 6096000"/>
              <a:gd name="connsiteY60" fmla="*/ 6447711 h 6858000"/>
              <a:gd name="connsiteX61" fmla="*/ 5380229 w 6096000"/>
              <a:gd name="connsiteY61" fmla="*/ 6449787 h 6858000"/>
              <a:gd name="connsiteX62" fmla="*/ 5376138 w 6096000"/>
              <a:gd name="connsiteY62" fmla="*/ 6443559 h 6858000"/>
              <a:gd name="connsiteX63" fmla="*/ 5376138 w 6096000"/>
              <a:gd name="connsiteY63" fmla="*/ 6318992 h 6858000"/>
              <a:gd name="connsiteX64" fmla="*/ 5380229 w 6096000"/>
              <a:gd name="connsiteY64" fmla="*/ 6312763 h 6858000"/>
              <a:gd name="connsiteX65" fmla="*/ 4992184 w 6096000"/>
              <a:gd name="connsiteY65" fmla="*/ 6302243 h 6858000"/>
              <a:gd name="connsiteX66" fmla="*/ 4986024 w 6096000"/>
              <a:gd name="connsiteY66" fmla="*/ 6304321 h 6858000"/>
              <a:gd name="connsiteX67" fmla="*/ 4983972 w 6096000"/>
              <a:gd name="connsiteY67" fmla="*/ 6310551 h 6858000"/>
              <a:gd name="connsiteX68" fmla="*/ 5025033 w 6096000"/>
              <a:gd name="connsiteY68" fmla="*/ 6468402 h 6858000"/>
              <a:gd name="connsiteX69" fmla="*/ 5049670 w 6096000"/>
              <a:gd name="connsiteY69" fmla="*/ 6489171 h 6858000"/>
              <a:gd name="connsiteX70" fmla="*/ 5057882 w 6096000"/>
              <a:gd name="connsiteY70" fmla="*/ 6489171 h 6858000"/>
              <a:gd name="connsiteX71" fmla="*/ 5053776 w 6096000"/>
              <a:gd name="connsiteY71" fmla="*/ 6497479 h 6858000"/>
              <a:gd name="connsiteX72" fmla="*/ 5053776 w 6096000"/>
              <a:gd name="connsiteY72" fmla="*/ 6499556 h 6858000"/>
              <a:gd name="connsiteX73" fmla="*/ 5029139 w 6096000"/>
              <a:gd name="connsiteY73" fmla="*/ 6518249 h 6858000"/>
              <a:gd name="connsiteX74" fmla="*/ 4994237 w 6096000"/>
              <a:gd name="connsiteY74" fmla="*/ 6516172 h 6858000"/>
              <a:gd name="connsiteX75" fmla="*/ 4988078 w 6096000"/>
              <a:gd name="connsiteY75" fmla="*/ 6518249 h 6858000"/>
              <a:gd name="connsiteX76" fmla="*/ 4986024 w 6096000"/>
              <a:gd name="connsiteY76" fmla="*/ 6522403 h 6858000"/>
              <a:gd name="connsiteX77" fmla="*/ 4986024 w 6096000"/>
              <a:gd name="connsiteY77" fmla="*/ 6541096 h 6858000"/>
              <a:gd name="connsiteX78" fmla="*/ 4992184 w 6096000"/>
              <a:gd name="connsiteY78" fmla="*/ 6547327 h 6858000"/>
              <a:gd name="connsiteX79" fmla="*/ 5039404 w 6096000"/>
              <a:gd name="connsiteY79" fmla="*/ 6553557 h 6858000"/>
              <a:gd name="connsiteX80" fmla="*/ 5041458 w 6096000"/>
              <a:gd name="connsiteY80" fmla="*/ 6553557 h 6858000"/>
              <a:gd name="connsiteX81" fmla="*/ 5094838 w 6096000"/>
              <a:gd name="connsiteY81" fmla="*/ 6501633 h 6858000"/>
              <a:gd name="connsiteX82" fmla="*/ 5127687 w 6096000"/>
              <a:gd name="connsiteY82" fmla="*/ 6372861 h 6858000"/>
              <a:gd name="connsiteX83" fmla="*/ 5140005 w 6096000"/>
              <a:gd name="connsiteY83" fmla="*/ 6331321 h 6858000"/>
              <a:gd name="connsiteX84" fmla="*/ 5144111 w 6096000"/>
              <a:gd name="connsiteY84" fmla="*/ 6310551 h 6858000"/>
              <a:gd name="connsiteX85" fmla="*/ 5142058 w 6096000"/>
              <a:gd name="connsiteY85" fmla="*/ 6304321 h 6858000"/>
              <a:gd name="connsiteX86" fmla="*/ 5137952 w 6096000"/>
              <a:gd name="connsiteY86" fmla="*/ 6302243 h 6858000"/>
              <a:gd name="connsiteX87" fmla="*/ 5109209 w 6096000"/>
              <a:gd name="connsiteY87" fmla="*/ 6302243 h 6858000"/>
              <a:gd name="connsiteX88" fmla="*/ 5103050 w 6096000"/>
              <a:gd name="connsiteY88" fmla="*/ 6306398 h 6858000"/>
              <a:gd name="connsiteX89" fmla="*/ 5066094 w 6096000"/>
              <a:gd name="connsiteY89" fmla="*/ 6447632 h 6858000"/>
              <a:gd name="connsiteX90" fmla="*/ 5064041 w 6096000"/>
              <a:gd name="connsiteY90" fmla="*/ 6447632 h 6858000"/>
              <a:gd name="connsiteX91" fmla="*/ 5025033 w 6096000"/>
              <a:gd name="connsiteY91" fmla="*/ 6306398 h 6858000"/>
              <a:gd name="connsiteX92" fmla="*/ 5018874 w 6096000"/>
              <a:gd name="connsiteY92" fmla="*/ 6302243 h 6858000"/>
              <a:gd name="connsiteX93" fmla="*/ 4992184 w 6096000"/>
              <a:gd name="connsiteY93" fmla="*/ 6302243 h 6858000"/>
              <a:gd name="connsiteX94" fmla="*/ 4952412 w 6096000"/>
              <a:gd name="connsiteY94" fmla="*/ 6299906 h 6858000"/>
              <a:gd name="connsiteX95" fmla="*/ 4903317 w 6096000"/>
              <a:gd name="connsiteY95" fmla="*/ 6320715 h 6858000"/>
              <a:gd name="connsiteX96" fmla="*/ 4903317 w 6096000"/>
              <a:gd name="connsiteY96" fmla="*/ 6308230 h 6858000"/>
              <a:gd name="connsiteX97" fmla="*/ 4897181 w 6096000"/>
              <a:gd name="connsiteY97" fmla="*/ 6301987 h 6858000"/>
              <a:gd name="connsiteX98" fmla="*/ 4868542 w 6096000"/>
              <a:gd name="connsiteY98" fmla="*/ 6301987 h 6858000"/>
              <a:gd name="connsiteX99" fmla="*/ 4862406 w 6096000"/>
              <a:gd name="connsiteY99" fmla="*/ 6308230 h 6858000"/>
              <a:gd name="connsiteX100" fmla="*/ 4862406 w 6096000"/>
              <a:gd name="connsiteY100" fmla="*/ 6483025 h 6858000"/>
              <a:gd name="connsiteX101" fmla="*/ 4868542 w 6096000"/>
              <a:gd name="connsiteY101" fmla="*/ 6489268 h 6858000"/>
              <a:gd name="connsiteX102" fmla="*/ 4897181 w 6096000"/>
              <a:gd name="connsiteY102" fmla="*/ 6489268 h 6858000"/>
              <a:gd name="connsiteX103" fmla="*/ 4903317 w 6096000"/>
              <a:gd name="connsiteY103" fmla="*/ 6483025 h 6858000"/>
              <a:gd name="connsiteX104" fmla="*/ 4903317 w 6096000"/>
              <a:gd name="connsiteY104" fmla="*/ 6362333 h 6858000"/>
              <a:gd name="connsiteX105" fmla="*/ 4954457 w 6096000"/>
              <a:gd name="connsiteY105" fmla="*/ 6339443 h 6858000"/>
              <a:gd name="connsiteX106" fmla="*/ 4960594 w 6096000"/>
              <a:gd name="connsiteY106" fmla="*/ 6333200 h 6858000"/>
              <a:gd name="connsiteX107" fmla="*/ 4960594 w 6096000"/>
              <a:gd name="connsiteY107" fmla="*/ 6306149 h 6858000"/>
              <a:gd name="connsiteX108" fmla="*/ 4958548 w 6096000"/>
              <a:gd name="connsiteY108" fmla="*/ 6301987 h 6858000"/>
              <a:gd name="connsiteX109" fmla="*/ 4952412 w 6096000"/>
              <a:gd name="connsiteY109" fmla="*/ 6299906 h 6858000"/>
              <a:gd name="connsiteX110" fmla="*/ 4751504 w 6096000"/>
              <a:gd name="connsiteY110" fmla="*/ 6296399 h 6858000"/>
              <a:gd name="connsiteX111" fmla="*/ 4681148 w 6096000"/>
              <a:gd name="connsiteY111" fmla="*/ 6304717 h 6858000"/>
              <a:gd name="connsiteX112" fmla="*/ 4674940 w 6096000"/>
              <a:gd name="connsiteY112" fmla="*/ 6310955 h 6858000"/>
              <a:gd name="connsiteX113" fmla="*/ 4677009 w 6096000"/>
              <a:gd name="connsiteY113" fmla="*/ 6335908 h 6858000"/>
              <a:gd name="connsiteX114" fmla="*/ 4679079 w 6096000"/>
              <a:gd name="connsiteY114" fmla="*/ 6340067 h 6858000"/>
              <a:gd name="connsiteX115" fmla="*/ 4683217 w 6096000"/>
              <a:gd name="connsiteY115" fmla="*/ 6342146 h 6858000"/>
              <a:gd name="connsiteX116" fmla="*/ 4749434 w 6096000"/>
              <a:gd name="connsiteY116" fmla="*/ 6337987 h 6858000"/>
              <a:gd name="connsiteX117" fmla="*/ 4772196 w 6096000"/>
              <a:gd name="connsiteY117" fmla="*/ 6360861 h 6858000"/>
              <a:gd name="connsiteX118" fmla="*/ 4772196 w 6096000"/>
              <a:gd name="connsiteY118" fmla="*/ 6373337 h 6858000"/>
              <a:gd name="connsiteX119" fmla="*/ 4726672 w 6096000"/>
              <a:gd name="connsiteY119" fmla="*/ 6377496 h 6858000"/>
              <a:gd name="connsiteX120" fmla="*/ 4662524 w 6096000"/>
              <a:gd name="connsiteY120" fmla="*/ 6433640 h 6858000"/>
              <a:gd name="connsiteX121" fmla="*/ 4718395 w 6096000"/>
              <a:gd name="connsiteY121" fmla="*/ 6493943 h 6858000"/>
              <a:gd name="connsiteX122" fmla="*/ 4778404 w 6096000"/>
              <a:gd name="connsiteY122" fmla="*/ 6481467 h 6858000"/>
              <a:gd name="connsiteX123" fmla="*/ 4807374 w 6096000"/>
              <a:gd name="connsiteY123" fmla="*/ 6493943 h 6858000"/>
              <a:gd name="connsiteX124" fmla="*/ 4813582 w 6096000"/>
              <a:gd name="connsiteY124" fmla="*/ 6491864 h 6858000"/>
              <a:gd name="connsiteX125" fmla="*/ 4815651 w 6096000"/>
              <a:gd name="connsiteY125" fmla="*/ 6485626 h 6858000"/>
              <a:gd name="connsiteX126" fmla="*/ 4815651 w 6096000"/>
              <a:gd name="connsiteY126" fmla="*/ 6360861 h 6858000"/>
              <a:gd name="connsiteX127" fmla="*/ 4751504 w 6096000"/>
              <a:gd name="connsiteY127" fmla="*/ 6296399 h 6858000"/>
              <a:gd name="connsiteX128" fmla="*/ 4422899 w 6096000"/>
              <a:gd name="connsiteY128" fmla="*/ 6296399 h 6858000"/>
              <a:gd name="connsiteX129" fmla="*/ 4338738 w 6096000"/>
              <a:gd name="connsiteY129" fmla="*/ 6395171 h 6858000"/>
              <a:gd name="connsiteX130" fmla="*/ 4422899 w 6096000"/>
              <a:gd name="connsiteY130" fmla="*/ 6493943 h 6858000"/>
              <a:gd name="connsiteX131" fmla="*/ 4507060 w 6096000"/>
              <a:gd name="connsiteY131" fmla="*/ 6395171 h 6858000"/>
              <a:gd name="connsiteX132" fmla="*/ 4422899 w 6096000"/>
              <a:gd name="connsiteY132" fmla="*/ 6296399 h 6858000"/>
              <a:gd name="connsiteX133" fmla="*/ 4206945 w 6096000"/>
              <a:gd name="connsiteY133" fmla="*/ 6270683 h 6858000"/>
              <a:gd name="connsiteX134" fmla="*/ 4223310 w 6096000"/>
              <a:gd name="connsiteY134" fmla="*/ 6270683 h 6858000"/>
              <a:gd name="connsiteX135" fmla="*/ 4266267 w 6096000"/>
              <a:gd name="connsiteY135" fmla="*/ 6310425 h 6858000"/>
              <a:gd name="connsiteX136" fmla="*/ 4221264 w 6096000"/>
              <a:gd name="connsiteY136" fmla="*/ 6348076 h 6858000"/>
              <a:gd name="connsiteX137" fmla="*/ 4176261 w 6096000"/>
              <a:gd name="connsiteY137" fmla="*/ 6348076 h 6858000"/>
              <a:gd name="connsiteX138" fmla="*/ 4176261 w 6096000"/>
              <a:gd name="connsiteY138" fmla="*/ 6272775 h 6858000"/>
              <a:gd name="connsiteX139" fmla="*/ 4206945 w 6096000"/>
              <a:gd name="connsiteY139" fmla="*/ 6270683 h 6858000"/>
              <a:gd name="connsiteX140" fmla="*/ 4583182 w 6096000"/>
              <a:gd name="connsiteY140" fmla="*/ 6258994 h 6858000"/>
              <a:gd name="connsiteX141" fmla="*/ 4554472 w 6096000"/>
              <a:gd name="connsiteY141" fmla="*/ 6265238 h 6858000"/>
              <a:gd name="connsiteX142" fmla="*/ 4548320 w 6096000"/>
              <a:gd name="connsiteY142" fmla="*/ 6271482 h 6858000"/>
              <a:gd name="connsiteX143" fmla="*/ 4548320 w 6096000"/>
              <a:gd name="connsiteY143" fmla="*/ 6302704 h 6858000"/>
              <a:gd name="connsiteX144" fmla="*/ 4531914 w 6096000"/>
              <a:gd name="connsiteY144" fmla="*/ 6302704 h 6858000"/>
              <a:gd name="connsiteX145" fmla="*/ 4525762 w 6096000"/>
              <a:gd name="connsiteY145" fmla="*/ 6308949 h 6858000"/>
              <a:gd name="connsiteX146" fmla="*/ 4525762 w 6096000"/>
              <a:gd name="connsiteY146" fmla="*/ 6333927 h 6858000"/>
              <a:gd name="connsiteX147" fmla="*/ 4531914 w 6096000"/>
              <a:gd name="connsiteY147" fmla="*/ 6340171 h 6858000"/>
              <a:gd name="connsiteX148" fmla="*/ 4548320 w 6096000"/>
              <a:gd name="connsiteY148" fmla="*/ 6340171 h 6858000"/>
              <a:gd name="connsiteX149" fmla="*/ 4548320 w 6096000"/>
              <a:gd name="connsiteY149" fmla="*/ 6423430 h 6858000"/>
              <a:gd name="connsiteX150" fmla="*/ 4603689 w 6096000"/>
              <a:gd name="connsiteY150" fmla="*/ 6496281 h 6858000"/>
              <a:gd name="connsiteX151" fmla="*/ 4636500 w 6096000"/>
              <a:gd name="connsiteY151" fmla="*/ 6492118 h 6858000"/>
              <a:gd name="connsiteX152" fmla="*/ 4642652 w 6096000"/>
              <a:gd name="connsiteY152" fmla="*/ 6483792 h 6858000"/>
              <a:gd name="connsiteX153" fmla="*/ 4640602 w 6096000"/>
              <a:gd name="connsiteY153" fmla="*/ 6460896 h 6858000"/>
              <a:gd name="connsiteX154" fmla="*/ 4634449 w 6096000"/>
              <a:gd name="connsiteY154" fmla="*/ 6452570 h 6858000"/>
              <a:gd name="connsiteX155" fmla="*/ 4609841 w 6096000"/>
              <a:gd name="connsiteY155" fmla="*/ 6454652 h 6858000"/>
              <a:gd name="connsiteX156" fmla="*/ 4591385 w 6096000"/>
              <a:gd name="connsiteY156" fmla="*/ 6417185 h 6858000"/>
              <a:gd name="connsiteX157" fmla="*/ 4591385 w 6096000"/>
              <a:gd name="connsiteY157" fmla="*/ 6340171 h 6858000"/>
              <a:gd name="connsiteX158" fmla="*/ 4634449 w 6096000"/>
              <a:gd name="connsiteY158" fmla="*/ 6340171 h 6858000"/>
              <a:gd name="connsiteX159" fmla="*/ 4640602 w 6096000"/>
              <a:gd name="connsiteY159" fmla="*/ 6333927 h 6858000"/>
              <a:gd name="connsiteX160" fmla="*/ 4640602 w 6096000"/>
              <a:gd name="connsiteY160" fmla="*/ 6308949 h 6858000"/>
              <a:gd name="connsiteX161" fmla="*/ 4634449 w 6096000"/>
              <a:gd name="connsiteY161" fmla="*/ 6302704 h 6858000"/>
              <a:gd name="connsiteX162" fmla="*/ 4591385 w 6096000"/>
              <a:gd name="connsiteY162" fmla="*/ 6302704 h 6858000"/>
              <a:gd name="connsiteX163" fmla="*/ 4591385 w 6096000"/>
              <a:gd name="connsiteY163" fmla="*/ 6265238 h 6858000"/>
              <a:gd name="connsiteX164" fmla="*/ 4589334 w 6096000"/>
              <a:gd name="connsiteY164" fmla="*/ 6258994 h 6858000"/>
              <a:gd name="connsiteX165" fmla="*/ 4583182 w 6096000"/>
              <a:gd name="connsiteY165" fmla="*/ 6258994 h 6858000"/>
              <a:gd name="connsiteX166" fmla="*/ 4217278 w 6096000"/>
              <a:gd name="connsiteY166" fmla="*/ 6229772 h 6858000"/>
              <a:gd name="connsiteX167" fmla="*/ 4136861 w 6096000"/>
              <a:gd name="connsiteY167" fmla="*/ 6233924 h 6858000"/>
              <a:gd name="connsiteX168" fmla="*/ 4130674 w 6096000"/>
              <a:gd name="connsiteY168" fmla="*/ 6242228 h 6858000"/>
              <a:gd name="connsiteX169" fmla="*/ 4130674 w 6096000"/>
              <a:gd name="connsiteY169" fmla="*/ 6483040 h 6858000"/>
              <a:gd name="connsiteX170" fmla="*/ 4138922 w 6096000"/>
              <a:gd name="connsiteY170" fmla="*/ 6489268 h 6858000"/>
              <a:gd name="connsiteX171" fmla="*/ 4167790 w 6096000"/>
              <a:gd name="connsiteY171" fmla="*/ 6489268 h 6858000"/>
              <a:gd name="connsiteX172" fmla="*/ 4176038 w 6096000"/>
              <a:gd name="connsiteY172" fmla="*/ 6483040 h 6858000"/>
              <a:gd name="connsiteX173" fmla="*/ 4176038 w 6096000"/>
              <a:gd name="connsiteY173" fmla="*/ 6387546 h 6858000"/>
              <a:gd name="connsiteX174" fmla="*/ 4225526 w 6096000"/>
              <a:gd name="connsiteY174" fmla="*/ 6389621 h 6858000"/>
              <a:gd name="connsiteX175" fmla="*/ 4266766 w 6096000"/>
              <a:gd name="connsiteY175" fmla="*/ 6485115 h 6858000"/>
              <a:gd name="connsiteX176" fmla="*/ 4272952 w 6096000"/>
              <a:gd name="connsiteY176" fmla="*/ 6489268 h 6858000"/>
              <a:gd name="connsiteX177" fmla="*/ 4305944 w 6096000"/>
              <a:gd name="connsiteY177" fmla="*/ 6489268 h 6858000"/>
              <a:gd name="connsiteX178" fmla="*/ 4312130 w 6096000"/>
              <a:gd name="connsiteY178" fmla="*/ 6487192 h 6858000"/>
              <a:gd name="connsiteX179" fmla="*/ 4314192 w 6096000"/>
              <a:gd name="connsiteY179" fmla="*/ 6480964 h 6858000"/>
              <a:gd name="connsiteX180" fmla="*/ 4266766 w 6096000"/>
              <a:gd name="connsiteY180" fmla="*/ 6377166 h 6858000"/>
              <a:gd name="connsiteX181" fmla="*/ 4312130 w 6096000"/>
              <a:gd name="connsiteY181" fmla="*/ 6308658 h 6858000"/>
              <a:gd name="connsiteX182" fmla="*/ 4223464 w 6096000"/>
              <a:gd name="connsiteY182" fmla="*/ 6229772 h 6858000"/>
              <a:gd name="connsiteX183" fmla="*/ 4217278 w 6096000"/>
              <a:gd name="connsiteY183" fmla="*/ 6229772 h 6858000"/>
              <a:gd name="connsiteX184" fmla="*/ 5579833 w 6096000"/>
              <a:gd name="connsiteY184" fmla="*/ 6196766 h 6858000"/>
              <a:gd name="connsiteX185" fmla="*/ 5588076 w 6096000"/>
              <a:gd name="connsiteY185" fmla="*/ 6196766 h 6858000"/>
              <a:gd name="connsiteX186" fmla="*/ 5695218 w 6096000"/>
              <a:gd name="connsiteY186" fmla="*/ 6258579 h 6858000"/>
              <a:gd name="connsiteX187" fmla="*/ 5699339 w 6096000"/>
              <a:gd name="connsiteY187" fmla="*/ 6264760 h 6858000"/>
              <a:gd name="connsiteX188" fmla="*/ 5691097 w 6096000"/>
              <a:gd name="connsiteY188" fmla="*/ 6270941 h 6858000"/>
              <a:gd name="connsiteX189" fmla="*/ 5600438 w 6096000"/>
              <a:gd name="connsiteY189" fmla="*/ 6314210 h 6858000"/>
              <a:gd name="connsiteX190" fmla="*/ 5590136 w 6096000"/>
              <a:gd name="connsiteY190" fmla="*/ 6316270 h 6858000"/>
              <a:gd name="connsiteX191" fmla="*/ 5586015 w 6096000"/>
              <a:gd name="connsiteY191" fmla="*/ 6305968 h 6858000"/>
              <a:gd name="connsiteX192" fmla="*/ 5577773 w 6096000"/>
              <a:gd name="connsiteY192" fmla="*/ 6205007 h 6858000"/>
              <a:gd name="connsiteX193" fmla="*/ 5579833 w 6096000"/>
              <a:gd name="connsiteY193" fmla="*/ 6196766 h 6858000"/>
              <a:gd name="connsiteX194" fmla="*/ 5522498 w 6096000"/>
              <a:gd name="connsiteY194" fmla="*/ 6195995 h 6858000"/>
              <a:gd name="connsiteX195" fmla="*/ 5526619 w 6096000"/>
              <a:gd name="connsiteY195" fmla="*/ 6196770 h 6858000"/>
              <a:gd name="connsiteX196" fmla="*/ 5528679 w 6096000"/>
              <a:gd name="connsiteY196" fmla="*/ 6207095 h 6858000"/>
              <a:gd name="connsiteX197" fmla="*/ 5520438 w 6096000"/>
              <a:gd name="connsiteY197" fmla="*/ 6308283 h 6858000"/>
              <a:gd name="connsiteX198" fmla="*/ 5516316 w 6096000"/>
              <a:gd name="connsiteY198" fmla="*/ 6316543 h 6858000"/>
              <a:gd name="connsiteX199" fmla="*/ 5506015 w 6096000"/>
              <a:gd name="connsiteY199" fmla="*/ 6316543 h 6858000"/>
              <a:gd name="connsiteX200" fmla="*/ 5415355 w 6096000"/>
              <a:gd name="connsiteY200" fmla="*/ 6271112 h 6858000"/>
              <a:gd name="connsiteX201" fmla="*/ 5407114 w 6096000"/>
              <a:gd name="connsiteY201" fmla="*/ 6264917 h 6858000"/>
              <a:gd name="connsiteX202" fmla="*/ 5411235 w 6096000"/>
              <a:gd name="connsiteY202" fmla="*/ 6258721 h 6858000"/>
              <a:gd name="connsiteX203" fmla="*/ 5518377 w 6096000"/>
              <a:gd name="connsiteY203" fmla="*/ 6196770 h 6858000"/>
              <a:gd name="connsiteX204" fmla="*/ 5522498 w 6096000"/>
              <a:gd name="connsiteY204" fmla="*/ 6195995 h 6858000"/>
              <a:gd name="connsiteX205" fmla="*/ 5553811 w 6096000"/>
              <a:gd name="connsiteY205" fmla="*/ 6160806 h 6858000"/>
              <a:gd name="connsiteX206" fmla="*/ 5336980 w 6096000"/>
              <a:gd name="connsiteY206" fmla="*/ 6379976 h 6858000"/>
              <a:gd name="connsiteX207" fmla="*/ 5553811 w 6096000"/>
              <a:gd name="connsiteY207" fmla="*/ 6599145 h 6858000"/>
              <a:gd name="connsiteX208" fmla="*/ 5770643 w 6096000"/>
              <a:gd name="connsiteY208" fmla="*/ 6379976 h 6858000"/>
              <a:gd name="connsiteX209" fmla="*/ 5553811 w 6096000"/>
              <a:gd name="connsiteY209" fmla="*/ 6160806 h 6858000"/>
              <a:gd name="connsiteX210" fmla="*/ 5553226 w 6096000"/>
              <a:gd name="connsiteY210" fmla="*/ 6129247 h 6858000"/>
              <a:gd name="connsiteX211" fmla="*/ 5799865 w 6096000"/>
              <a:gd name="connsiteY211" fmla="*/ 6378808 h 6858000"/>
              <a:gd name="connsiteX212" fmla="*/ 5553226 w 6096000"/>
              <a:gd name="connsiteY212" fmla="*/ 6628369 h 6858000"/>
              <a:gd name="connsiteX213" fmla="*/ 5306588 w 6096000"/>
              <a:gd name="connsiteY213" fmla="*/ 6378808 h 6858000"/>
              <a:gd name="connsiteX214" fmla="*/ 5553226 w 6096000"/>
              <a:gd name="connsiteY214" fmla="*/ 6129247 h 6858000"/>
              <a:gd name="connsiteX215" fmla="*/ 5540303 w 6096000"/>
              <a:gd name="connsiteY215" fmla="*/ 6050671 h 6858000"/>
              <a:gd name="connsiteX216" fmla="*/ 5527964 w 6096000"/>
              <a:gd name="connsiteY216" fmla="*/ 6100554 h 6858000"/>
              <a:gd name="connsiteX217" fmla="*/ 5505342 w 6096000"/>
              <a:gd name="connsiteY217" fmla="*/ 6104711 h 6858000"/>
              <a:gd name="connsiteX218" fmla="*/ 5478607 w 6096000"/>
              <a:gd name="connsiteY218" fmla="*/ 6058985 h 6858000"/>
              <a:gd name="connsiteX219" fmla="*/ 5478607 w 6096000"/>
              <a:gd name="connsiteY219" fmla="*/ 6056906 h 6858000"/>
              <a:gd name="connsiteX220" fmla="*/ 5476550 w 6096000"/>
              <a:gd name="connsiteY220" fmla="*/ 6058985 h 6858000"/>
              <a:gd name="connsiteX221" fmla="*/ 5455985 w 6096000"/>
              <a:gd name="connsiteY221" fmla="*/ 6063142 h 6858000"/>
              <a:gd name="connsiteX222" fmla="*/ 5455985 w 6096000"/>
              <a:gd name="connsiteY222" fmla="*/ 6065220 h 6858000"/>
              <a:gd name="connsiteX223" fmla="*/ 5451872 w 6096000"/>
              <a:gd name="connsiteY223" fmla="*/ 6090162 h 6858000"/>
              <a:gd name="connsiteX224" fmla="*/ 5455985 w 6096000"/>
              <a:gd name="connsiteY224" fmla="*/ 6117182 h 6858000"/>
              <a:gd name="connsiteX225" fmla="*/ 5435420 w 6096000"/>
              <a:gd name="connsiteY225" fmla="*/ 6125495 h 6858000"/>
              <a:gd name="connsiteX226" fmla="*/ 5398402 w 6096000"/>
              <a:gd name="connsiteY226" fmla="*/ 6090162 h 6858000"/>
              <a:gd name="connsiteX227" fmla="*/ 5398402 w 6096000"/>
              <a:gd name="connsiteY227" fmla="*/ 6088083 h 6858000"/>
              <a:gd name="connsiteX228" fmla="*/ 5396346 w 6096000"/>
              <a:gd name="connsiteY228" fmla="*/ 6088083 h 6858000"/>
              <a:gd name="connsiteX229" fmla="*/ 5377837 w 6096000"/>
              <a:gd name="connsiteY229" fmla="*/ 6100554 h 6858000"/>
              <a:gd name="connsiteX230" fmla="*/ 5377837 w 6096000"/>
              <a:gd name="connsiteY230" fmla="*/ 6102632 h 6858000"/>
              <a:gd name="connsiteX231" fmla="*/ 5390176 w 6096000"/>
              <a:gd name="connsiteY231" fmla="*/ 6152515 h 6858000"/>
              <a:gd name="connsiteX232" fmla="*/ 5373724 w 6096000"/>
              <a:gd name="connsiteY232" fmla="*/ 6164986 h 6858000"/>
              <a:gd name="connsiteX233" fmla="*/ 5330536 w 6096000"/>
              <a:gd name="connsiteY233" fmla="*/ 6137966 h 6858000"/>
              <a:gd name="connsiteX234" fmla="*/ 5328480 w 6096000"/>
              <a:gd name="connsiteY234" fmla="*/ 6137966 h 6858000"/>
              <a:gd name="connsiteX235" fmla="*/ 5328480 w 6096000"/>
              <a:gd name="connsiteY235" fmla="*/ 6140044 h 6858000"/>
              <a:gd name="connsiteX236" fmla="*/ 5312027 w 6096000"/>
              <a:gd name="connsiteY236" fmla="*/ 6154594 h 6858000"/>
              <a:gd name="connsiteX237" fmla="*/ 5312027 w 6096000"/>
              <a:gd name="connsiteY237" fmla="*/ 6156672 h 6858000"/>
              <a:gd name="connsiteX238" fmla="*/ 5338763 w 6096000"/>
              <a:gd name="connsiteY238" fmla="*/ 6202398 h 6858000"/>
              <a:gd name="connsiteX239" fmla="*/ 5324366 w 6096000"/>
              <a:gd name="connsiteY239" fmla="*/ 6219026 h 6858000"/>
              <a:gd name="connsiteX240" fmla="*/ 5275010 w 6096000"/>
              <a:gd name="connsiteY240" fmla="*/ 6206555 h 6858000"/>
              <a:gd name="connsiteX241" fmla="*/ 5272953 w 6096000"/>
              <a:gd name="connsiteY241" fmla="*/ 6206555 h 6858000"/>
              <a:gd name="connsiteX242" fmla="*/ 5262671 w 6096000"/>
              <a:gd name="connsiteY242" fmla="*/ 6225261 h 6858000"/>
              <a:gd name="connsiteX243" fmla="*/ 5262671 w 6096000"/>
              <a:gd name="connsiteY243" fmla="*/ 6227340 h 6858000"/>
              <a:gd name="connsiteX244" fmla="*/ 5299688 w 6096000"/>
              <a:gd name="connsiteY244" fmla="*/ 6264752 h 6858000"/>
              <a:gd name="connsiteX245" fmla="*/ 5291462 w 6096000"/>
              <a:gd name="connsiteY245" fmla="*/ 6283458 h 6858000"/>
              <a:gd name="connsiteX246" fmla="*/ 5240049 w 6096000"/>
              <a:gd name="connsiteY246" fmla="*/ 6283458 h 6858000"/>
              <a:gd name="connsiteX247" fmla="*/ 5237992 w 6096000"/>
              <a:gd name="connsiteY247" fmla="*/ 6283458 h 6858000"/>
              <a:gd name="connsiteX248" fmla="*/ 5237992 w 6096000"/>
              <a:gd name="connsiteY248" fmla="*/ 6285536 h 6858000"/>
              <a:gd name="connsiteX249" fmla="*/ 5231823 w 6096000"/>
              <a:gd name="connsiteY249" fmla="*/ 6306320 h 6858000"/>
              <a:gd name="connsiteX250" fmla="*/ 5233879 w 6096000"/>
              <a:gd name="connsiteY250" fmla="*/ 6308399 h 6858000"/>
              <a:gd name="connsiteX251" fmla="*/ 5277066 w 6096000"/>
              <a:gd name="connsiteY251" fmla="*/ 6333340 h 6858000"/>
              <a:gd name="connsiteX252" fmla="*/ 5275010 w 6096000"/>
              <a:gd name="connsiteY252" fmla="*/ 6356204 h 6858000"/>
              <a:gd name="connsiteX253" fmla="*/ 5225653 w 6096000"/>
              <a:gd name="connsiteY253" fmla="*/ 6368675 h 6858000"/>
              <a:gd name="connsiteX254" fmla="*/ 5223596 w 6096000"/>
              <a:gd name="connsiteY254" fmla="*/ 6368675 h 6858000"/>
              <a:gd name="connsiteX255" fmla="*/ 5223596 w 6096000"/>
              <a:gd name="connsiteY255" fmla="*/ 6370752 h 6858000"/>
              <a:gd name="connsiteX256" fmla="*/ 5223596 w 6096000"/>
              <a:gd name="connsiteY256" fmla="*/ 6381145 h 6858000"/>
              <a:gd name="connsiteX257" fmla="*/ 5223596 w 6096000"/>
              <a:gd name="connsiteY257" fmla="*/ 6391537 h 6858000"/>
              <a:gd name="connsiteX258" fmla="*/ 5223596 w 6096000"/>
              <a:gd name="connsiteY258" fmla="*/ 6393616 h 6858000"/>
              <a:gd name="connsiteX259" fmla="*/ 5225653 w 6096000"/>
              <a:gd name="connsiteY259" fmla="*/ 6393616 h 6858000"/>
              <a:gd name="connsiteX260" fmla="*/ 5275010 w 6096000"/>
              <a:gd name="connsiteY260" fmla="*/ 6406087 h 6858000"/>
              <a:gd name="connsiteX261" fmla="*/ 5279123 w 6096000"/>
              <a:gd name="connsiteY261" fmla="*/ 6428949 h 6858000"/>
              <a:gd name="connsiteX262" fmla="*/ 5233879 w 6096000"/>
              <a:gd name="connsiteY262" fmla="*/ 6455969 h 6858000"/>
              <a:gd name="connsiteX263" fmla="*/ 5231823 w 6096000"/>
              <a:gd name="connsiteY263" fmla="*/ 6455969 h 6858000"/>
              <a:gd name="connsiteX264" fmla="*/ 5231823 w 6096000"/>
              <a:gd name="connsiteY264" fmla="*/ 6458048 h 6858000"/>
              <a:gd name="connsiteX265" fmla="*/ 5237992 w 6096000"/>
              <a:gd name="connsiteY265" fmla="*/ 6478833 h 6858000"/>
              <a:gd name="connsiteX266" fmla="*/ 5240049 w 6096000"/>
              <a:gd name="connsiteY266" fmla="*/ 6478833 h 6858000"/>
              <a:gd name="connsiteX267" fmla="*/ 5291462 w 6096000"/>
              <a:gd name="connsiteY267" fmla="*/ 6478833 h 6858000"/>
              <a:gd name="connsiteX268" fmla="*/ 5299688 w 6096000"/>
              <a:gd name="connsiteY268" fmla="*/ 6499616 h 6858000"/>
              <a:gd name="connsiteX269" fmla="*/ 5262671 w 6096000"/>
              <a:gd name="connsiteY269" fmla="*/ 6537029 h 6858000"/>
              <a:gd name="connsiteX270" fmla="*/ 5262671 w 6096000"/>
              <a:gd name="connsiteY270" fmla="*/ 6539107 h 6858000"/>
              <a:gd name="connsiteX271" fmla="*/ 5275010 w 6096000"/>
              <a:gd name="connsiteY271" fmla="*/ 6557813 h 6858000"/>
              <a:gd name="connsiteX272" fmla="*/ 5326423 w 6096000"/>
              <a:gd name="connsiteY272" fmla="*/ 6543265 h 6858000"/>
              <a:gd name="connsiteX273" fmla="*/ 5338763 w 6096000"/>
              <a:gd name="connsiteY273" fmla="*/ 6561971 h 6858000"/>
              <a:gd name="connsiteX274" fmla="*/ 5312027 w 6096000"/>
              <a:gd name="connsiteY274" fmla="*/ 6607697 h 6858000"/>
              <a:gd name="connsiteX275" fmla="*/ 5314084 w 6096000"/>
              <a:gd name="connsiteY275" fmla="*/ 6609774 h 6858000"/>
              <a:gd name="connsiteX276" fmla="*/ 5328480 w 6096000"/>
              <a:gd name="connsiteY276" fmla="*/ 6624324 h 6858000"/>
              <a:gd name="connsiteX277" fmla="*/ 5330536 w 6096000"/>
              <a:gd name="connsiteY277" fmla="*/ 6624324 h 6858000"/>
              <a:gd name="connsiteX278" fmla="*/ 5375780 w 6096000"/>
              <a:gd name="connsiteY278" fmla="*/ 6597304 h 6858000"/>
              <a:gd name="connsiteX279" fmla="*/ 5392233 w 6096000"/>
              <a:gd name="connsiteY279" fmla="*/ 6611853 h 6858000"/>
              <a:gd name="connsiteX280" fmla="*/ 5379894 w 6096000"/>
              <a:gd name="connsiteY280" fmla="*/ 6661736 h 6858000"/>
              <a:gd name="connsiteX281" fmla="*/ 5379894 w 6096000"/>
              <a:gd name="connsiteY281" fmla="*/ 6663815 h 6858000"/>
              <a:gd name="connsiteX282" fmla="*/ 5398402 w 6096000"/>
              <a:gd name="connsiteY282" fmla="*/ 6674206 h 6858000"/>
              <a:gd name="connsiteX283" fmla="*/ 5398402 w 6096000"/>
              <a:gd name="connsiteY283" fmla="*/ 6676285 h 6858000"/>
              <a:gd name="connsiteX284" fmla="*/ 5400459 w 6096000"/>
              <a:gd name="connsiteY284" fmla="*/ 6674206 h 6858000"/>
              <a:gd name="connsiteX285" fmla="*/ 5437476 w 6096000"/>
              <a:gd name="connsiteY285" fmla="*/ 6636795 h 6858000"/>
              <a:gd name="connsiteX286" fmla="*/ 5455985 w 6096000"/>
              <a:gd name="connsiteY286" fmla="*/ 6645109 h 6858000"/>
              <a:gd name="connsiteX287" fmla="*/ 5453928 w 6096000"/>
              <a:gd name="connsiteY287" fmla="*/ 6672129 h 6858000"/>
              <a:gd name="connsiteX288" fmla="*/ 5455985 w 6096000"/>
              <a:gd name="connsiteY288" fmla="*/ 6697070 h 6858000"/>
              <a:gd name="connsiteX289" fmla="*/ 5455985 w 6096000"/>
              <a:gd name="connsiteY289" fmla="*/ 6699148 h 6858000"/>
              <a:gd name="connsiteX290" fmla="*/ 5458042 w 6096000"/>
              <a:gd name="connsiteY290" fmla="*/ 6699148 h 6858000"/>
              <a:gd name="connsiteX291" fmla="*/ 5478607 w 6096000"/>
              <a:gd name="connsiteY291" fmla="*/ 6705383 h 6858000"/>
              <a:gd name="connsiteX292" fmla="*/ 5480663 w 6096000"/>
              <a:gd name="connsiteY292" fmla="*/ 6705383 h 6858000"/>
              <a:gd name="connsiteX293" fmla="*/ 5505342 w 6096000"/>
              <a:gd name="connsiteY293" fmla="*/ 6659658 h 6858000"/>
              <a:gd name="connsiteX294" fmla="*/ 5527964 w 6096000"/>
              <a:gd name="connsiteY294" fmla="*/ 6661736 h 6858000"/>
              <a:gd name="connsiteX295" fmla="*/ 5540303 w 6096000"/>
              <a:gd name="connsiteY295" fmla="*/ 6713697 h 6858000"/>
              <a:gd name="connsiteX296" fmla="*/ 5542359 w 6096000"/>
              <a:gd name="connsiteY296" fmla="*/ 6713697 h 6858000"/>
              <a:gd name="connsiteX297" fmla="*/ 5562925 w 6096000"/>
              <a:gd name="connsiteY297" fmla="*/ 6713697 h 6858000"/>
              <a:gd name="connsiteX298" fmla="*/ 5564982 w 6096000"/>
              <a:gd name="connsiteY298" fmla="*/ 6713697 h 6858000"/>
              <a:gd name="connsiteX299" fmla="*/ 5579378 w 6096000"/>
              <a:gd name="connsiteY299" fmla="*/ 6661736 h 6858000"/>
              <a:gd name="connsiteX300" fmla="*/ 5599943 w 6096000"/>
              <a:gd name="connsiteY300" fmla="*/ 6659658 h 6858000"/>
              <a:gd name="connsiteX301" fmla="*/ 5626678 w 6096000"/>
              <a:gd name="connsiteY301" fmla="*/ 6705383 h 6858000"/>
              <a:gd name="connsiteX302" fmla="*/ 5647243 w 6096000"/>
              <a:gd name="connsiteY302" fmla="*/ 6699148 h 6858000"/>
              <a:gd name="connsiteX303" fmla="*/ 5649300 w 6096000"/>
              <a:gd name="connsiteY303" fmla="*/ 6699148 h 6858000"/>
              <a:gd name="connsiteX304" fmla="*/ 5651356 w 6096000"/>
              <a:gd name="connsiteY304" fmla="*/ 6672129 h 6858000"/>
              <a:gd name="connsiteX305" fmla="*/ 5649300 w 6096000"/>
              <a:gd name="connsiteY305" fmla="*/ 6645109 h 6858000"/>
              <a:gd name="connsiteX306" fmla="*/ 5669865 w 6096000"/>
              <a:gd name="connsiteY306" fmla="*/ 6636795 h 6858000"/>
              <a:gd name="connsiteX307" fmla="*/ 5706882 w 6096000"/>
              <a:gd name="connsiteY307" fmla="*/ 6674206 h 6858000"/>
              <a:gd name="connsiteX308" fmla="*/ 5725391 w 6096000"/>
              <a:gd name="connsiteY308" fmla="*/ 6663815 h 6858000"/>
              <a:gd name="connsiteX309" fmla="*/ 5727448 w 6096000"/>
              <a:gd name="connsiteY309" fmla="*/ 6661736 h 6858000"/>
              <a:gd name="connsiteX310" fmla="*/ 5727448 w 6096000"/>
              <a:gd name="connsiteY310" fmla="*/ 6659658 h 6858000"/>
              <a:gd name="connsiteX311" fmla="*/ 5713052 w 6096000"/>
              <a:gd name="connsiteY311" fmla="*/ 6611853 h 6858000"/>
              <a:gd name="connsiteX312" fmla="*/ 5729504 w 6096000"/>
              <a:gd name="connsiteY312" fmla="*/ 6597304 h 6858000"/>
              <a:gd name="connsiteX313" fmla="*/ 5774748 w 6096000"/>
              <a:gd name="connsiteY313" fmla="*/ 6624324 h 6858000"/>
              <a:gd name="connsiteX314" fmla="*/ 5776805 w 6096000"/>
              <a:gd name="connsiteY314" fmla="*/ 6624324 h 6858000"/>
              <a:gd name="connsiteX315" fmla="*/ 5791201 w 6096000"/>
              <a:gd name="connsiteY315" fmla="*/ 6607697 h 6858000"/>
              <a:gd name="connsiteX316" fmla="*/ 5793257 w 6096000"/>
              <a:gd name="connsiteY316" fmla="*/ 6607697 h 6858000"/>
              <a:gd name="connsiteX317" fmla="*/ 5766522 w 6096000"/>
              <a:gd name="connsiteY317" fmla="*/ 6561971 h 6858000"/>
              <a:gd name="connsiteX318" fmla="*/ 5778861 w 6096000"/>
              <a:gd name="connsiteY318" fmla="*/ 6543265 h 6858000"/>
              <a:gd name="connsiteX319" fmla="*/ 5830275 w 6096000"/>
              <a:gd name="connsiteY319" fmla="*/ 6557813 h 6858000"/>
              <a:gd name="connsiteX320" fmla="*/ 5832331 w 6096000"/>
              <a:gd name="connsiteY320" fmla="*/ 6555735 h 6858000"/>
              <a:gd name="connsiteX321" fmla="*/ 5842614 w 6096000"/>
              <a:gd name="connsiteY321" fmla="*/ 6537029 h 6858000"/>
              <a:gd name="connsiteX322" fmla="*/ 5842614 w 6096000"/>
              <a:gd name="connsiteY322" fmla="*/ 6534951 h 6858000"/>
              <a:gd name="connsiteX323" fmla="*/ 5805596 w 6096000"/>
              <a:gd name="connsiteY323" fmla="*/ 6499616 h 6858000"/>
              <a:gd name="connsiteX324" fmla="*/ 5813822 w 6096000"/>
              <a:gd name="connsiteY324" fmla="*/ 6478833 h 6858000"/>
              <a:gd name="connsiteX325" fmla="*/ 5865236 w 6096000"/>
              <a:gd name="connsiteY325" fmla="*/ 6478833 h 6858000"/>
              <a:gd name="connsiteX326" fmla="*/ 5867292 w 6096000"/>
              <a:gd name="connsiteY326" fmla="*/ 6478833 h 6858000"/>
              <a:gd name="connsiteX327" fmla="*/ 5871405 w 6096000"/>
              <a:gd name="connsiteY327" fmla="*/ 6458048 h 6858000"/>
              <a:gd name="connsiteX328" fmla="*/ 5871405 w 6096000"/>
              <a:gd name="connsiteY328" fmla="*/ 6455969 h 6858000"/>
              <a:gd name="connsiteX329" fmla="*/ 5826162 w 6096000"/>
              <a:gd name="connsiteY329" fmla="*/ 6428949 h 6858000"/>
              <a:gd name="connsiteX330" fmla="*/ 5830275 w 6096000"/>
              <a:gd name="connsiteY330" fmla="*/ 6408165 h 6858000"/>
              <a:gd name="connsiteX331" fmla="*/ 5879632 w 6096000"/>
              <a:gd name="connsiteY331" fmla="*/ 6393616 h 6858000"/>
              <a:gd name="connsiteX332" fmla="*/ 5881688 w 6096000"/>
              <a:gd name="connsiteY332" fmla="*/ 6393616 h 6858000"/>
              <a:gd name="connsiteX333" fmla="*/ 5881688 w 6096000"/>
              <a:gd name="connsiteY333" fmla="*/ 6381145 h 6858000"/>
              <a:gd name="connsiteX334" fmla="*/ 5881688 w 6096000"/>
              <a:gd name="connsiteY334" fmla="*/ 6370752 h 6858000"/>
              <a:gd name="connsiteX335" fmla="*/ 5879632 w 6096000"/>
              <a:gd name="connsiteY335" fmla="*/ 6370752 h 6858000"/>
              <a:gd name="connsiteX336" fmla="*/ 5830275 w 6096000"/>
              <a:gd name="connsiteY336" fmla="*/ 6356204 h 6858000"/>
              <a:gd name="connsiteX337" fmla="*/ 5828218 w 6096000"/>
              <a:gd name="connsiteY337" fmla="*/ 6335419 h 6858000"/>
              <a:gd name="connsiteX338" fmla="*/ 5871405 w 6096000"/>
              <a:gd name="connsiteY338" fmla="*/ 6308399 h 6858000"/>
              <a:gd name="connsiteX339" fmla="*/ 5873462 w 6096000"/>
              <a:gd name="connsiteY339" fmla="*/ 6308399 h 6858000"/>
              <a:gd name="connsiteX340" fmla="*/ 5873462 w 6096000"/>
              <a:gd name="connsiteY340" fmla="*/ 6306320 h 6858000"/>
              <a:gd name="connsiteX341" fmla="*/ 5867292 w 6096000"/>
              <a:gd name="connsiteY341" fmla="*/ 6285536 h 6858000"/>
              <a:gd name="connsiteX342" fmla="*/ 5865236 w 6096000"/>
              <a:gd name="connsiteY342" fmla="*/ 6285536 h 6858000"/>
              <a:gd name="connsiteX343" fmla="*/ 5813822 w 6096000"/>
              <a:gd name="connsiteY343" fmla="*/ 6285536 h 6858000"/>
              <a:gd name="connsiteX344" fmla="*/ 5805596 w 6096000"/>
              <a:gd name="connsiteY344" fmla="*/ 6264752 h 6858000"/>
              <a:gd name="connsiteX345" fmla="*/ 5842614 w 6096000"/>
              <a:gd name="connsiteY345" fmla="*/ 6227340 h 6858000"/>
              <a:gd name="connsiteX346" fmla="*/ 5842614 w 6096000"/>
              <a:gd name="connsiteY346" fmla="*/ 6225261 h 6858000"/>
              <a:gd name="connsiteX347" fmla="*/ 5832331 w 6096000"/>
              <a:gd name="connsiteY347" fmla="*/ 6206555 h 6858000"/>
              <a:gd name="connsiteX348" fmla="*/ 5830275 w 6096000"/>
              <a:gd name="connsiteY348" fmla="*/ 6206555 h 6858000"/>
              <a:gd name="connsiteX349" fmla="*/ 5780918 w 6096000"/>
              <a:gd name="connsiteY349" fmla="*/ 6219026 h 6858000"/>
              <a:gd name="connsiteX350" fmla="*/ 5766522 w 6096000"/>
              <a:gd name="connsiteY350" fmla="*/ 6202398 h 6858000"/>
              <a:gd name="connsiteX351" fmla="*/ 5793257 w 6096000"/>
              <a:gd name="connsiteY351" fmla="*/ 6156672 h 6858000"/>
              <a:gd name="connsiteX352" fmla="*/ 5793257 w 6096000"/>
              <a:gd name="connsiteY352" fmla="*/ 6154594 h 6858000"/>
              <a:gd name="connsiteX353" fmla="*/ 5776805 w 6096000"/>
              <a:gd name="connsiteY353" fmla="*/ 6140044 h 6858000"/>
              <a:gd name="connsiteX354" fmla="*/ 5731561 w 6096000"/>
              <a:gd name="connsiteY354" fmla="*/ 6164986 h 6858000"/>
              <a:gd name="connsiteX355" fmla="*/ 5713052 w 6096000"/>
              <a:gd name="connsiteY355" fmla="*/ 6152515 h 6858000"/>
              <a:gd name="connsiteX356" fmla="*/ 5727448 w 6096000"/>
              <a:gd name="connsiteY356" fmla="*/ 6102632 h 6858000"/>
              <a:gd name="connsiteX357" fmla="*/ 5727448 w 6096000"/>
              <a:gd name="connsiteY357" fmla="*/ 6100554 h 6858000"/>
              <a:gd name="connsiteX358" fmla="*/ 5708939 w 6096000"/>
              <a:gd name="connsiteY358" fmla="*/ 6090162 h 6858000"/>
              <a:gd name="connsiteX359" fmla="*/ 5706882 w 6096000"/>
              <a:gd name="connsiteY359" fmla="*/ 6088083 h 6858000"/>
              <a:gd name="connsiteX360" fmla="*/ 5706882 w 6096000"/>
              <a:gd name="connsiteY360" fmla="*/ 6090162 h 6858000"/>
              <a:gd name="connsiteX361" fmla="*/ 5669865 w 6096000"/>
              <a:gd name="connsiteY361" fmla="*/ 6125495 h 6858000"/>
              <a:gd name="connsiteX362" fmla="*/ 5649300 w 6096000"/>
              <a:gd name="connsiteY362" fmla="*/ 6117182 h 6858000"/>
              <a:gd name="connsiteX363" fmla="*/ 5653412 w 6096000"/>
              <a:gd name="connsiteY363" fmla="*/ 6090162 h 6858000"/>
              <a:gd name="connsiteX364" fmla="*/ 5649300 w 6096000"/>
              <a:gd name="connsiteY364" fmla="*/ 6065220 h 6858000"/>
              <a:gd name="connsiteX365" fmla="*/ 5649300 w 6096000"/>
              <a:gd name="connsiteY365" fmla="*/ 6063142 h 6858000"/>
              <a:gd name="connsiteX366" fmla="*/ 5647243 w 6096000"/>
              <a:gd name="connsiteY366" fmla="*/ 6063142 h 6858000"/>
              <a:gd name="connsiteX367" fmla="*/ 5626678 w 6096000"/>
              <a:gd name="connsiteY367" fmla="*/ 6058985 h 6858000"/>
              <a:gd name="connsiteX368" fmla="*/ 5599943 w 6096000"/>
              <a:gd name="connsiteY368" fmla="*/ 6104711 h 6858000"/>
              <a:gd name="connsiteX369" fmla="*/ 5577321 w 6096000"/>
              <a:gd name="connsiteY369" fmla="*/ 6100554 h 6858000"/>
              <a:gd name="connsiteX370" fmla="*/ 5564982 w 6096000"/>
              <a:gd name="connsiteY370" fmla="*/ 6050671 h 6858000"/>
              <a:gd name="connsiteX371" fmla="*/ 5562925 w 6096000"/>
              <a:gd name="connsiteY371" fmla="*/ 6050671 h 6858000"/>
              <a:gd name="connsiteX372" fmla="*/ 5542359 w 6096000"/>
              <a:gd name="connsiteY372" fmla="*/ 6050671 h 6858000"/>
              <a:gd name="connsiteX373" fmla="*/ 5540303 w 6096000"/>
              <a:gd name="connsiteY373" fmla="*/ 6050671 h 6858000"/>
              <a:gd name="connsiteX374" fmla="*/ 0 w 6096000"/>
              <a:gd name="connsiteY374" fmla="*/ 0 h 6858000"/>
              <a:gd name="connsiteX375" fmla="*/ 6096000 w 6096000"/>
              <a:gd name="connsiteY375" fmla="*/ 0 h 6858000"/>
              <a:gd name="connsiteX376" fmla="*/ 6096000 w 6096000"/>
              <a:gd name="connsiteY376" fmla="*/ 6858000 h 6858000"/>
              <a:gd name="connsiteX377" fmla="*/ 0 w 6096000"/>
              <a:gd name="connsiteY3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6096000" h="6858000">
                <a:moveTo>
                  <a:pt x="5507402" y="6448102"/>
                </a:moveTo>
                <a:cubicBezTo>
                  <a:pt x="5511483" y="6446018"/>
                  <a:pt x="5513524" y="6446018"/>
                  <a:pt x="5517605" y="6448102"/>
                </a:cubicBezTo>
                <a:cubicBezTo>
                  <a:pt x="5519645" y="6450187"/>
                  <a:pt x="5521686" y="6452271"/>
                  <a:pt x="5521686" y="6456440"/>
                </a:cubicBezTo>
                <a:cubicBezTo>
                  <a:pt x="5527808" y="6558584"/>
                  <a:pt x="5527808" y="6558584"/>
                  <a:pt x="5527808" y="6558584"/>
                </a:cubicBezTo>
                <a:cubicBezTo>
                  <a:pt x="5529848" y="6564837"/>
                  <a:pt x="5527808" y="6566922"/>
                  <a:pt x="5525767" y="6569006"/>
                </a:cubicBezTo>
                <a:cubicBezTo>
                  <a:pt x="5523727" y="6571091"/>
                  <a:pt x="5521686" y="6569006"/>
                  <a:pt x="5519645" y="6569006"/>
                </a:cubicBezTo>
                <a:cubicBezTo>
                  <a:pt x="5474752" y="6558584"/>
                  <a:pt x="5444142" y="6539822"/>
                  <a:pt x="5413533" y="6506470"/>
                </a:cubicBezTo>
                <a:cubicBezTo>
                  <a:pt x="5411492" y="6504386"/>
                  <a:pt x="5409451" y="6502301"/>
                  <a:pt x="5409451" y="6500217"/>
                </a:cubicBezTo>
                <a:cubicBezTo>
                  <a:pt x="5409451" y="6500217"/>
                  <a:pt x="5409451" y="6500217"/>
                  <a:pt x="5409451" y="6498131"/>
                </a:cubicBezTo>
                <a:cubicBezTo>
                  <a:pt x="5409451" y="6496047"/>
                  <a:pt x="5413533" y="6493962"/>
                  <a:pt x="5415573" y="6493962"/>
                </a:cubicBezTo>
                <a:cubicBezTo>
                  <a:pt x="5507402" y="6448102"/>
                  <a:pt x="5507402" y="6448102"/>
                  <a:pt x="5507402" y="6448102"/>
                </a:cubicBezTo>
                <a:close/>
                <a:moveTo>
                  <a:pt x="5590136" y="6446018"/>
                </a:moveTo>
                <a:cubicBezTo>
                  <a:pt x="5594256" y="6446018"/>
                  <a:pt x="5596317" y="6446018"/>
                  <a:pt x="5600438" y="6446018"/>
                </a:cubicBezTo>
                <a:cubicBezTo>
                  <a:pt x="5691097" y="6491784"/>
                  <a:pt x="5691097" y="6491784"/>
                  <a:pt x="5691097" y="6491784"/>
                </a:cubicBezTo>
                <a:cubicBezTo>
                  <a:pt x="5695218" y="6493864"/>
                  <a:pt x="5697278" y="6495944"/>
                  <a:pt x="5699339" y="6498025"/>
                </a:cubicBezTo>
                <a:cubicBezTo>
                  <a:pt x="5699339" y="6500105"/>
                  <a:pt x="5697278" y="6502185"/>
                  <a:pt x="5695218" y="6504265"/>
                </a:cubicBezTo>
                <a:cubicBezTo>
                  <a:pt x="5664312" y="6537549"/>
                  <a:pt x="5631344" y="6556272"/>
                  <a:pt x="5588076" y="6566673"/>
                </a:cubicBezTo>
                <a:cubicBezTo>
                  <a:pt x="5583954" y="6568753"/>
                  <a:pt x="5581894" y="6568753"/>
                  <a:pt x="5579833" y="6566673"/>
                </a:cubicBezTo>
                <a:cubicBezTo>
                  <a:pt x="5577773" y="6564593"/>
                  <a:pt x="5577773" y="6560432"/>
                  <a:pt x="5577773" y="6558352"/>
                </a:cubicBezTo>
                <a:cubicBezTo>
                  <a:pt x="5586015" y="6454339"/>
                  <a:pt x="5586015" y="6454339"/>
                  <a:pt x="5586015" y="6454339"/>
                </a:cubicBezTo>
                <a:cubicBezTo>
                  <a:pt x="5586015" y="6452259"/>
                  <a:pt x="5588076" y="6448098"/>
                  <a:pt x="5590136" y="6446018"/>
                </a:cubicBezTo>
                <a:close/>
                <a:moveTo>
                  <a:pt x="4772401" y="6406275"/>
                </a:moveTo>
                <a:cubicBezTo>
                  <a:pt x="4772401" y="6406275"/>
                  <a:pt x="4772401" y="6406275"/>
                  <a:pt x="4772401" y="6449478"/>
                </a:cubicBezTo>
                <a:cubicBezTo>
                  <a:pt x="4772401" y="6449478"/>
                  <a:pt x="4745333" y="6457707"/>
                  <a:pt x="4724512" y="6457707"/>
                </a:cubicBezTo>
                <a:cubicBezTo>
                  <a:pt x="4707855" y="6457707"/>
                  <a:pt x="4705773" y="6441249"/>
                  <a:pt x="4705773" y="6433020"/>
                </a:cubicBezTo>
                <a:cubicBezTo>
                  <a:pt x="4705773" y="6418619"/>
                  <a:pt x="4714102" y="6410390"/>
                  <a:pt x="4730759" y="6408333"/>
                </a:cubicBezTo>
                <a:close/>
                <a:moveTo>
                  <a:pt x="4422900" y="6336141"/>
                </a:moveTo>
                <a:cubicBezTo>
                  <a:pt x="4451537" y="6336141"/>
                  <a:pt x="4463811" y="6352748"/>
                  <a:pt x="4463811" y="6396340"/>
                </a:cubicBezTo>
                <a:cubicBezTo>
                  <a:pt x="4463811" y="6433704"/>
                  <a:pt x="4457675" y="6456538"/>
                  <a:pt x="4422900" y="6456538"/>
                </a:cubicBezTo>
                <a:cubicBezTo>
                  <a:pt x="4388125" y="6456538"/>
                  <a:pt x="4381988" y="6433704"/>
                  <a:pt x="4381988" y="6396340"/>
                </a:cubicBezTo>
                <a:cubicBezTo>
                  <a:pt x="4381988" y="6352748"/>
                  <a:pt x="4392216" y="6336141"/>
                  <a:pt x="4422900" y="6336141"/>
                </a:cubicBezTo>
                <a:close/>
                <a:moveTo>
                  <a:pt x="5577123" y="6327829"/>
                </a:moveTo>
                <a:cubicBezTo>
                  <a:pt x="5579950" y="6327310"/>
                  <a:pt x="5583033" y="6327829"/>
                  <a:pt x="5586116" y="6328868"/>
                </a:cubicBezTo>
                <a:cubicBezTo>
                  <a:pt x="5602562" y="6341337"/>
                  <a:pt x="5612840" y="6360039"/>
                  <a:pt x="5612840" y="6380819"/>
                </a:cubicBezTo>
                <a:cubicBezTo>
                  <a:pt x="5612840" y="6411990"/>
                  <a:pt x="5586116" y="6439004"/>
                  <a:pt x="5553226" y="6439004"/>
                </a:cubicBezTo>
                <a:cubicBezTo>
                  <a:pt x="5520336" y="6439004"/>
                  <a:pt x="5493612" y="6411990"/>
                  <a:pt x="5493612" y="6380819"/>
                </a:cubicBezTo>
                <a:cubicBezTo>
                  <a:pt x="5493612" y="6360039"/>
                  <a:pt x="5503890" y="6341337"/>
                  <a:pt x="5520336" y="6330947"/>
                </a:cubicBezTo>
                <a:cubicBezTo>
                  <a:pt x="5526503" y="6326790"/>
                  <a:pt x="5532669" y="6326790"/>
                  <a:pt x="5536781" y="6333024"/>
                </a:cubicBezTo>
                <a:cubicBezTo>
                  <a:pt x="5540892" y="6339259"/>
                  <a:pt x="5538837" y="6345492"/>
                  <a:pt x="5534725" y="6349649"/>
                </a:cubicBezTo>
                <a:cubicBezTo>
                  <a:pt x="5524447" y="6355883"/>
                  <a:pt x="5518280" y="6368351"/>
                  <a:pt x="5518280" y="6380819"/>
                </a:cubicBezTo>
                <a:cubicBezTo>
                  <a:pt x="5518280" y="6399522"/>
                  <a:pt x="5534725" y="6416146"/>
                  <a:pt x="5553226" y="6416146"/>
                </a:cubicBezTo>
                <a:cubicBezTo>
                  <a:pt x="5571727" y="6416146"/>
                  <a:pt x="5588172" y="6399522"/>
                  <a:pt x="5588172" y="6380819"/>
                </a:cubicBezTo>
                <a:cubicBezTo>
                  <a:pt x="5588172" y="6368351"/>
                  <a:pt x="5582005" y="6355883"/>
                  <a:pt x="5571727" y="6349649"/>
                </a:cubicBezTo>
                <a:cubicBezTo>
                  <a:pt x="5567616" y="6345492"/>
                  <a:pt x="5565560" y="6339259"/>
                  <a:pt x="5569671" y="6333024"/>
                </a:cubicBezTo>
                <a:cubicBezTo>
                  <a:pt x="5571727" y="6329908"/>
                  <a:pt x="5574297" y="6328349"/>
                  <a:pt x="5577123" y="6327829"/>
                </a:cubicBezTo>
                <a:close/>
                <a:moveTo>
                  <a:pt x="5726057" y="6312763"/>
                </a:moveTo>
                <a:cubicBezTo>
                  <a:pt x="5728124" y="6312763"/>
                  <a:pt x="5730190" y="6316915"/>
                  <a:pt x="5730190" y="6318992"/>
                </a:cubicBezTo>
                <a:cubicBezTo>
                  <a:pt x="5742588" y="6362590"/>
                  <a:pt x="5742588" y="6399960"/>
                  <a:pt x="5730190" y="6443559"/>
                </a:cubicBezTo>
                <a:cubicBezTo>
                  <a:pt x="5728124" y="6447711"/>
                  <a:pt x="5728124" y="6449787"/>
                  <a:pt x="5726057" y="6449787"/>
                </a:cubicBezTo>
                <a:cubicBezTo>
                  <a:pt x="5721924" y="6451863"/>
                  <a:pt x="5719858" y="6449787"/>
                  <a:pt x="5717791" y="6447711"/>
                </a:cubicBezTo>
                <a:cubicBezTo>
                  <a:pt x="5633066" y="6389579"/>
                  <a:pt x="5633066" y="6389579"/>
                  <a:pt x="5633066" y="6389579"/>
                </a:cubicBezTo>
                <a:cubicBezTo>
                  <a:pt x="5628933" y="6387504"/>
                  <a:pt x="5626867" y="6385427"/>
                  <a:pt x="5626867" y="6381275"/>
                </a:cubicBezTo>
                <a:cubicBezTo>
                  <a:pt x="5626867" y="6379199"/>
                  <a:pt x="5628933" y="6375047"/>
                  <a:pt x="5633066" y="6372971"/>
                </a:cubicBezTo>
                <a:cubicBezTo>
                  <a:pt x="5717791" y="6314840"/>
                  <a:pt x="5717791" y="6314840"/>
                  <a:pt x="5717791" y="6314840"/>
                </a:cubicBezTo>
                <a:cubicBezTo>
                  <a:pt x="5719858" y="6312763"/>
                  <a:pt x="5723991" y="6312763"/>
                  <a:pt x="5726057" y="6312763"/>
                </a:cubicBezTo>
                <a:close/>
                <a:moveTo>
                  <a:pt x="5380229" y="6312763"/>
                </a:moveTo>
                <a:cubicBezTo>
                  <a:pt x="5384320" y="6312763"/>
                  <a:pt x="5386366" y="6314840"/>
                  <a:pt x="5388412" y="6316915"/>
                </a:cubicBezTo>
                <a:cubicBezTo>
                  <a:pt x="5472280" y="6372971"/>
                  <a:pt x="5472280" y="6372971"/>
                  <a:pt x="5472280" y="6372971"/>
                </a:cubicBezTo>
                <a:cubicBezTo>
                  <a:pt x="5476371" y="6375047"/>
                  <a:pt x="5478417" y="6379199"/>
                  <a:pt x="5478417" y="6381275"/>
                </a:cubicBezTo>
                <a:cubicBezTo>
                  <a:pt x="5478417" y="6385427"/>
                  <a:pt x="5476371" y="6387504"/>
                  <a:pt x="5472280" y="6389579"/>
                </a:cubicBezTo>
                <a:lnTo>
                  <a:pt x="5388412" y="6447711"/>
                </a:lnTo>
                <a:cubicBezTo>
                  <a:pt x="5384320" y="6449787"/>
                  <a:pt x="5382275" y="6451863"/>
                  <a:pt x="5380229" y="6449787"/>
                </a:cubicBezTo>
                <a:cubicBezTo>
                  <a:pt x="5378184" y="6449787"/>
                  <a:pt x="5376138" y="6447711"/>
                  <a:pt x="5376138" y="6443559"/>
                </a:cubicBezTo>
                <a:cubicBezTo>
                  <a:pt x="5363865" y="6399960"/>
                  <a:pt x="5363865" y="6364666"/>
                  <a:pt x="5376138" y="6318992"/>
                </a:cubicBezTo>
                <a:cubicBezTo>
                  <a:pt x="5376138" y="6316915"/>
                  <a:pt x="5378184" y="6314840"/>
                  <a:pt x="5380229" y="6312763"/>
                </a:cubicBezTo>
                <a:close/>
                <a:moveTo>
                  <a:pt x="4992184" y="6302243"/>
                </a:moveTo>
                <a:cubicBezTo>
                  <a:pt x="4990131" y="6302243"/>
                  <a:pt x="4988078" y="6302243"/>
                  <a:pt x="4986024" y="6304321"/>
                </a:cubicBezTo>
                <a:cubicBezTo>
                  <a:pt x="4983972" y="6306398"/>
                  <a:pt x="4983972" y="6308475"/>
                  <a:pt x="4983972" y="6310551"/>
                </a:cubicBezTo>
                <a:cubicBezTo>
                  <a:pt x="5025033" y="6468402"/>
                  <a:pt x="5025033" y="6468402"/>
                  <a:pt x="5025033" y="6468402"/>
                </a:cubicBezTo>
                <a:cubicBezTo>
                  <a:pt x="5027086" y="6476710"/>
                  <a:pt x="5035299" y="6489171"/>
                  <a:pt x="5049670" y="6489171"/>
                </a:cubicBezTo>
                <a:cubicBezTo>
                  <a:pt x="5057882" y="6489171"/>
                  <a:pt x="5057882" y="6489171"/>
                  <a:pt x="5057882" y="6489171"/>
                </a:cubicBezTo>
                <a:cubicBezTo>
                  <a:pt x="5055829" y="6493325"/>
                  <a:pt x="5055829" y="6495403"/>
                  <a:pt x="5053776" y="6497479"/>
                </a:cubicBezTo>
                <a:cubicBezTo>
                  <a:pt x="5053776" y="6499556"/>
                  <a:pt x="5053776" y="6499556"/>
                  <a:pt x="5053776" y="6499556"/>
                </a:cubicBezTo>
                <a:cubicBezTo>
                  <a:pt x="5051723" y="6505788"/>
                  <a:pt x="5049670" y="6518249"/>
                  <a:pt x="5029139" y="6518249"/>
                </a:cubicBezTo>
                <a:cubicBezTo>
                  <a:pt x="4994237" y="6516172"/>
                  <a:pt x="4994237" y="6516172"/>
                  <a:pt x="4994237" y="6516172"/>
                </a:cubicBezTo>
                <a:cubicBezTo>
                  <a:pt x="4992184" y="6514095"/>
                  <a:pt x="4990131" y="6516172"/>
                  <a:pt x="4988078" y="6518249"/>
                </a:cubicBezTo>
                <a:cubicBezTo>
                  <a:pt x="4986024" y="6518249"/>
                  <a:pt x="4986024" y="6520326"/>
                  <a:pt x="4986024" y="6522403"/>
                </a:cubicBezTo>
                <a:cubicBezTo>
                  <a:pt x="4986024" y="6541096"/>
                  <a:pt x="4986024" y="6541096"/>
                  <a:pt x="4986024" y="6541096"/>
                </a:cubicBezTo>
                <a:cubicBezTo>
                  <a:pt x="4986024" y="6545250"/>
                  <a:pt x="4988078" y="6547327"/>
                  <a:pt x="4992184" y="6547327"/>
                </a:cubicBezTo>
                <a:cubicBezTo>
                  <a:pt x="5002449" y="6551480"/>
                  <a:pt x="5022980" y="6553557"/>
                  <a:pt x="5039404" y="6553557"/>
                </a:cubicBezTo>
                <a:cubicBezTo>
                  <a:pt x="5039404" y="6553557"/>
                  <a:pt x="5039404" y="6553557"/>
                  <a:pt x="5041458" y="6553557"/>
                </a:cubicBezTo>
                <a:cubicBezTo>
                  <a:pt x="5068148" y="6553557"/>
                  <a:pt x="5086625" y="6536942"/>
                  <a:pt x="5094838" y="6501633"/>
                </a:cubicBezTo>
                <a:cubicBezTo>
                  <a:pt x="5105103" y="6462170"/>
                  <a:pt x="5119474" y="6410246"/>
                  <a:pt x="5127687" y="6372861"/>
                </a:cubicBezTo>
                <a:cubicBezTo>
                  <a:pt x="5131793" y="6356245"/>
                  <a:pt x="5135899" y="6341706"/>
                  <a:pt x="5140005" y="6331321"/>
                </a:cubicBezTo>
                <a:cubicBezTo>
                  <a:pt x="5144111" y="6310551"/>
                  <a:pt x="5144111" y="6310551"/>
                  <a:pt x="5144111" y="6310551"/>
                </a:cubicBezTo>
                <a:cubicBezTo>
                  <a:pt x="5144111" y="6308475"/>
                  <a:pt x="5144111" y="6306398"/>
                  <a:pt x="5142058" y="6304321"/>
                </a:cubicBezTo>
                <a:cubicBezTo>
                  <a:pt x="5142058" y="6302243"/>
                  <a:pt x="5140005" y="6302243"/>
                  <a:pt x="5137952" y="6302243"/>
                </a:cubicBezTo>
                <a:cubicBezTo>
                  <a:pt x="5109209" y="6302243"/>
                  <a:pt x="5109209" y="6302243"/>
                  <a:pt x="5109209" y="6302243"/>
                </a:cubicBezTo>
                <a:cubicBezTo>
                  <a:pt x="5107156" y="6302243"/>
                  <a:pt x="5103050" y="6304321"/>
                  <a:pt x="5103050" y="6306398"/>
                </a:cubicBezTo>
                <a:cubicBezTo>
                  <a:pt x="5066094" y="6447632"/>
                  <a:pt x="5066094" y="6447632"/>
                  <a:pt x="5066094" y="6447632"/>
                </a:cubicBezTo>
                <a:cubicBezTo>
                  <a:pt x="5064041" y="6447632"/>
                  <a:pt x="5064041" y="6447632"/>
                  <a:pt x="5064041" y="6447632"/>
                </a:cubicBezTo>
                <a:cubicBezTo>
                  <a:pt x="5025033" y="6306398"/>
                  <a:pt x="5025033" y="6306398"/>
                  <a:pt x="5025033" y="6306398"/>
                </a:cubicBezTo>
                <a:cubicBezTo>
                  <a:pt x="5025033" y="6304321"/>
                  <a:pt x="5022980" y="6302243"/>
                  <a:pt x="5018874" y="6302243"/>
                </a:cubicBezTo>
                <a:cubicBezTo>
                  <a:pt x="4992184" y="6302243"/>
                  <a:pt x="4992184" y="6302243"/>
                  <a:pt x="4992184" y="6302243"/>
                </a:cubicBezTo>
                <a:close/>
                <a:moveTo>
                  <a:pt x="4952412" y="6299906"/>
                </a:moveTo>
                <a:cubicBezTo>
                  <a:pt x="4934001" y="6299906"/>
                  <a:pt x="4915591" y="6312391"/>
                  <a:pt x="4903317" y="6320715"/>
                </a:cubicBezTo>
                <a:cubicBezTo>
                  <a:pt x="4903317" y="6308230"/>
                  <a:pt x="4903317" y="6308230"/>
                  <a:pt x="4903317" y="6308230"/>
                </a:cubicBezTo>
                <a:cubicBezTo>
                  <a:pt x="4903317" y="6304067"/>
                  <a:pt x="4901272" y="6301987"/>
                  <a:pt x="4897181" y="6301987"/>
                </a:cubicBezTo>
                <a:cubicBezTo>
                  <a:pt x="4868542" y="6301987"/>
                  <a:pt x="4868542" y="6301987"/>
                  <a:pt x="4868542" y="6301987"/>
                </a:cubicBezTo>
                <a:cubicBezTo>
                  <a:pt x="4864451" y="6301987"/>
                  <a:pt x="4862406" y="6304067"/>
                  <a:pt x="4862406" y="6308230"/>
                </a:cubicBezTo>
                <a:cubicBezTo>
                  <a:pt x="4862406" y="6483025"/>
                  <a:pt x="4862406" y="6483025"/>
                  <a:pt x="4862406" y="6483025"/>
                </a:cubicBezTo>
                <a:cubicBezTo>
                  <a:pt x="4862406" y="6487187"/>
                  <a:pt x="4864451" y="6489268"/>
                  <a:pt x="4868542" y="6489268"/>
                </a:cubicBezTo>
                <a:cubicBezTo>
                  <a:pt x="4897181" y="6489268"/>
                  <a:pt x="4897181" y="6489268"/>
                  <a:pt x="4897181" y="6489268"/>
                </a:cubicBezTo>
                <a:cubicBezTo>
                  <a:pt x="4901272" y="6489268"/>
                  <a:pt x="4903317" y="6487187"/>
                  <a:pt x="4903317" y="6483025"/>
                </a:cubicBezTo>
                <a:cubicBezTo>
                  <a:pt x="4903317" y="6362333"/>
                  <a:pt x="4903317" y="6362333"/>
                  <a:pt x="4903317" y="6362333"/>
                </a:cubicBezTo>
                <a:cubicBezTo>
                  <a:pt x="4911500" y="6356090"/>
                  <a:pt x="4929910" y="6341524"/>
                  <a:pt x="4954457" y="6339443"/>
                </a:cubicBezTo>
                <a:cubicBezTo>
                  <a:pt x="4958548" y="6339443"/>
                  <a:pt x="4960594" y="6335281"/>
                  <a:pt x="4960594" y="6333200"/>
                </a:cubicBezTo>
                <a:cubicBezTo>
                  <a:pt x="4960594" y="6306149"/>
                  <a:pt x="4960594" y="6306149"/>
                  <a:pt x="4960594" y="6306149"/>
                </a:cubicBezTo>
                <a:cubicBezTo>
                  <a:pt x="4960594" y="6304067"/>
                  <a:pt x="4960594" y="6301987"/>
                  <a:pt x="4958548" y="6301987"/>
                </a:cubicBezTo>
                <a:cubicBezTo>
                  <a:pt x="4956503" y="6299906"/>
                  <a:pt x="4954457" y="6299906"/>
                  <a:pt x="4952412" y="6299906"/>
                </a:cubicBezTo>
                <a:close/>
                <a:moveTo>
                  <a:pt x="4751504" y="6296399"/>
                </a:moveTo>
                <a:cubicBezTo>
                  <a:pt x="4730811" y="6296399"/>
                  <a:pt x="4695633" y="6302637"/>
                  <a:pt x="4681148" y="6304717"/>
                </a:cubicBezTo>
                <a:cubicBezTo>
                  <a:pt x="4677009" y="6304717"/>
                  <a:pt x="4674940" y="6308875"/>
                  <a:pt x="4674940" y="6310955"/>
                </a:cubicBezTo>
                <a:cubicBezTo>
                  <a:pt x="4674940" y="6310955"/>
                  <a:pt x="4674940" y="6310955"/>
                  <a:pt x="4677009" y="6335908"/>
                </a:cubicBezTo>
                <a:cubicBezTo>
                  <a:pt x="4677009" y="6337987"/>
                  <a:pt x="4677009" y="6340067"/>
                  <a:pt x="4679079" y="6340067"/>
                </a:cubicBezTo>
                <a:cubicBezTo>
                  <a:pt x="4681148" y="6342146"/>
                  <a:pt x="4681148" y="6342146"/>
                  <a:pt x="4683217" y="6342146"/>
                </a:cubicBezTo>
                <a:cubicBezTo>
                  <a:pt x="4699771" y="6342146"/>
                  <a:pt x="4728741" y="6337987"/>
                  <a:pt x="4749434" y="6337987"/>
                </a:cubicBezTo>
                <a:cubicBezTo>
                  <a:pt x="4763918" y="6337987"/>
                  <a:pt x="4772196" y="6346305"/>
                  <a:pt x="4772196" y="6360861"/>
                </a:cubicBezTo>
                <a:cubicBezTo>
                  <a:pt x="4772196" y="6360861"/>
                  <a:pt x="4772196" y="6360861"/>
                  <a:pt x="4772196" y="6373337"/>
                </a:cubicBezTo>
                <a:cubicBezTo>
                  <a:pt x="4772196" y="6373337"/>
                  <a:pt x="4772196" y="6373337"/>
                  <a:pt x="4726672" y="6377496"/>
                </a:cubicBezTo>
                <a:cubicBezTo>
                  <a:pt x="4681148" y="6379576"/>
                  <a:pt x="4662524" y="6396211"/>
                  <a:pt x="4662524" y="6433640"/>
                </a:cubicBezTo>
                <a:cubicBezTo>
                  <a:pt x="4662524" y="6473149"/>
                  <a:pt x="4683217" y="6493943"/>
                  <a:pt x="4718395" y="6493943"/>
                </a:cubicBezTo>
                <a:cubicBezTo>
                  <a:pt x="4747365" y="6493943"/>
                  <a:pt x="4778404" y="6481467"/>
                  <a:pt x="4778404" y="6481467"/>
                </a:cubicBezTo>
                <a:cubicBezTo>
                  <a:pt x="4786681" y="6487705"/>
                  <a:pt x="4792889" y="6491864"/>
                  <a:pt x="4807374" y="6493943"/>
                </a:cubicBezTo>
                <a:cubicBezTo>
                  <a:pt x="4809443" y="6493943"/>
                  <a:pt x="4811512" y="6493943"/>
                  <a:pt x="4813582" y="6491864"/>
                </a:cubicBezTo>
                <a:cubicBezTo>
                  <a:pt x="4813582" y="6489784"/>
                  <a:pt x="4815651" y="6487705"/>
                  <a:pt x="4815651" y="6485626"/>
                </a:cubicBezTo>
                <a:cubicBezTo>
                  <a:pt x="4815651" y="6485626"/>
                  <a:pt x="4815651" y="6485626"/>
                  <a:pt x="4815651" y="6360861"/>
                </a:cubicBezTo>
                <a:cubicBezTo>
                  <a:pt x="4815651" y="6317193"/>
                  <a:pt x="4794958" y="6296399"/>
                  <a:pt x="4751504" y="6296399"/>
                </a:cubicBezTo>
                <a:close/>
                <a:moveTo>
                  <a:pt x="4422899" y="6296399"/>
                </a:moveTo>
                <a:cubicBezTo>
                  <a:pt x="4376419" y="6296399"/>
                  <a:pt x="4338738" y="6340620"/>
                  <a:pt x="4338738" y="6395171"/>
                </a:cubicBezTo>
                <a:cubicBezTo>
                  <a:pt x="4338738" y="6449722"/>
                  <a:pt x="4376419" y="6493943"/>
                  <a:pt x="4422899" y="6493943"/>
                </a:cubicBezTo>
                <a:cubicBezTo>
                  <a:pt x="4469380" y="6493943"/>
                  <a:pt x="4507060" y="6449722"/>
                  <a:pt x="4507060" y="6395171"/>
                </a:cubicBezTo>
                <a:cubicBezTo>
                  <a:pt x="4507060" y="6340620"/>
                  <a:pt x="4469380" y="6296399"/>
                  <a:pt x="4422899" y="6296399"/>
                </a:cubicBezTo>
                <a:close/>
                <a:moveTo>
                  <a:pt x="4206945" y="6270683"/>
                </a:moveTo>
                <a:cubicBezTo>
                  <a:pt x="4206945" y="6270683"/>
                  <a:pt x="4206945" y="6270683"/>
                  <a:pt x="4223310" y="6270683"/>
                </a:cubicBezTo>
                <a:cubicBezTo>
                  <a:pt x="4253994" y="6270683"/>
                  <a:pt x="4266267" y="6291600"/>
                  <a:pt x="4266267" y="6310425"/>
                </a:cubicBezTo>
                <a:cubicBezTo>
                  <a:pt x="4266267" y="6333435"/>
                  <a:pt x="4247857" y="6348076"/>
                  <a:pt x="4221264" y="6348076"/>
                </a:cubicBezTo>
                <a:cubicBezTo>
                  <a:pt x="4198763" y="6350168"/>
                  <a:pt x="4184444" y="6348076"/>
                  <a:pt x="4176261" y="6348076"/>
                </a:cubicBezTo>
                <a:cubicBezTo>
                  <a:pt x="4176261" y="6348076"/>
                  <a:pt x="4176261" y="6348076"/>
                  <a:pt x="4176261" y="6272775"/>
                </a:cubicBezTo>
                <a:cubicBezTo>
                  <a:pt x="4180353" y="6270683"/>
                  <a:pt x="4190581" y="6270683"/>
                  <a:pt x="4206945" y="6270683"/>
                </a:cubicBezTo>
                <a:close/>
                <a:moveTo>
                  <a:pt x="4583182" y="6258994"/>
                </a:moveTo>
                <a:cubicBezTo>
                  <a:pt x="4583182" y="6258994"/>
                  <a:pt x="4583182" y="6258994"/>
                  <a:pt x="4554472" y="6265238"/>
                </a:cubicBezTo>
                <a:cubicBezTo>
                  <a:pt x="4550371" y="6267320"/>
                  <a:pt x="4548320" y="6269402"/>
                  <a:pt x="4548320" y="6271482"/>
                </a:cubicBezTo>
                <a:cubicBezTo>
                  <a:pt x="4548320" y="6271482"/>
                  <a:pt x="4548320" y="6271482"/>
                  <a:pt x="4548320" y="6302704"/>
                </a:cubicBezTo>
                <a:cubicBezTo>
                  <a:pt x="4548320" y="6302704"/>
                  <a:pt x="4548320" y="6302704"/>
                  <a:pt x="4531914" y="6302704"/>
                </a:cubicBezTo>
                <a:cubicBezTo>
                  <a:pt x="4527813" y="6302704"/>
                  <a:pt x="4525762" y="6304786"/>
                  <a:pt x="4525762" y="6308949"/>
                </a:cubicBezTo>
                <a:cubicBezTo>
                  <a:pt x="4525762" y="6308949"/>
                  <a:pt x="4525762" y="6308949"/>
                  <a:pt x="4525762" y="6333927"/>
                </a:cubicBezTo>
                <a:cubicBezTo>
                  <a:pt x="4525762" y="6338090"/>
                  <a:pt x="4527813" y="6340171"/>
                  <a:pt x="4531914" y="6340171"/>
                </a:cubicBezTo>
                <a:cubicBezTo>
                  <a:pt x="4531914" y="6340171"/>
                  <a:pt x="4531914" y="6340171"/>
                  <a:pt x="4548320" y="6340171"/>
                </a:cubicBezTo>
                <a:cubicBezTo>
                  <a:pt x="4548320" y="6340171"/>
                  <a:pt x="4548320" y="6340171"/>
                  <a:pt x="4548320" y="6423430"/>
                </a:cubicBezTo>
                <a:cubicBezTo>
                  <a:pt x="4548320" y="6479629"/>
                  <a:pt x="4562675" y="6496281"/>
                  <a:pt x="4603689" y="6496281"/>
                </a:cubicBezTo>
                <a:cubicBezTo>
                  <a:pt x="4613943" y="6496281"/>
                  <a:pt x="4626247" y="6492118"/>
                  <a:pt x="4636500" y="6492118"/>
                </a:cubicBezTo>
                <a:cubicBezTo>
                  <a:pt x="4640602" y="6490037"/>
                  <a:pt x="4642652" y="6487955"/>
                  <a:pt x="4642652" y="6483792"/>
                </a:cubicBezTo>
                <a:cubicBezTo>
                  <a:pt x="4642652" y="6483792"/>
                  <a:pt x="4642652" y="6483792"/>
                  <a:pt x="4640602" y="6460896"/>
                </a:cubicBezTo>
                <a:cubicBezTo>
                  <a:pt x="4640602" y="6456733"/>
                  <a:pt x="4638551" y="6452570"/>
                  <a:pt x="4634449" y="6452570"/>
                </a:cubicBezTo>
                <a:cubicBezTo>
                  <a:pt x="4628297" y="6452570"/>
                  <a:pt x="4618044" y="6454652"/>
                  <a:pt x="4609841" y="6454652"/>
                </a:cubicBezTo>
                <a:cubicBezTo>
                  <a:pt x="4591385" y="6454652"/>
                  <a:pt x="4591385" y="6444245"/>
                  <a:pt x="4591385" y="6417185"/>
                </a:cubicBezTo>
                <a:cubicBezTo>
                  <a:pt x="4591385" y="6417185"/>
                  <a:pt x="4591385" y="6417185"/>
                  <a:pt x="4591385" y="6340171"/>
                </a:cubicBezTo>
                <a:cubicBezTo>
                  <a:pt x="4591385" y="6340171"/>
                  <a:pt x="4591385" y="6340171"/>
                  <a:pt x="4634449" y="6340171"/>
                </a:cubicBezTo>
                <a:cubicBezTo>
                  <a:pt x="4638551" y="6340171"/>
                  <a:pt x="4640602" y="6338090"/>
                  <a:pt x="4640602" y="6333927"/>
                </a:cubicBezTo>
                <a:cubicBezTo>
                  <a:pt x="4640602" y="6333927"/>
                  <a:pt x="4640602" y="6333927"/>
                  <a:pt x="4640602" y="6308949"/>
                </a:cubicBezTo>
                <a:cubicBezTo>
                  <a:pt x="4640602" y="6304786"/>
                  <a:pt x="4638551" y="6302704"/>
                  <a:pt x="4634449" y="6302704"/>
                </a:cubicBezTo>
                <a:cubicBezTo>
                  <a:pt x="4634449" y="6302704"/>
                  <a:pt x="4634449" y="6302704"/>
                  <a:pt x="4591385" y="6302704"/>
                </a:cubicBezTo>
                <a:cubicBezTo>
                  <a:pt x="4591385" y="6302704"/>
                  <a:pt x="4591385" y="6302704"/>
                  <a:pt x="4591385" y="6265238"/>
                </a:cubicBezTo>
                <a:cubicBezTo>
                  <a:pt x="4591385" y="6263157"/>
                  <a:pt x="4589334" y="6261075"/>
                  <a:pt x="4589334" y="6258994"/>
                </a:cubicBezTo>
                <a:cubicBezTo>
                  <a:pt x="4587283" y="6258994"/>
                  <a:pt x="4585232" y="6258994"/>
                  <a:pt x="4583182" y="6258994"/>
                </a:cubicBezTo>
                <a:close/>
                <a:moveTo>
                  <a:pt x="4217278" y="6229772"/>
                </a:moveTo>
                <a:cubicBezTo>
                  <a:pt x="4206968" y="6229772"/>
                  <a:pt x="4176038" y="6229772"/>
                  <a:pt x="4136861" y="6233924"/>
                </a:cubicBezTo>
                <a:cubicBezTo>
                  <a:pt x="4134798" y="6233924"/>
                  <a:pt x="4130674" y="6238076"/>
                  <a:pt x="4130674" y="6242228"/>
                </a:cubicBezTo>
                <a:cubicBezTo>
                  <a:pt x="4130674" y="6242228"/>
                  <a:pt x="4130674" y="6242228"/>
                  <a:pt x="4130674" y="6483040"/>
                </a:cubicBezTo>
                <a:cubicBezTo>
                  <a:pt x="4130674" y="6487192"/>
                  <a:pt x="4134798" y="6489268"/>
                  <a:pt x="4138922" y="6489268"/>
                </a:cubicBezTo>
                <a:cubicBezTo>
                  <a:pt x="4138922" y="6489268"/>
                  <a:pt x="4138922" y="6489268"/>
                  <a:pt x="4167790" y="6489268"/>
                </a:cubicBezTo>
                <a:cubicBezTo>
                  <a:pt x="4171914" y="6489268"/>
                  <a:pt x="4176038" y="6487192"/>
                  <a:pt x="4176038" y="6483040"/>
                </a:cubicBezTo>
                <a:cubicBezTo>
                  <a:pt x="4176038" y="6483040"/>
                  <a:pt x="4176038" y="6483040"/>
                  <a:pt x="4176038" y="6387546"/>
                </a:cubicBezTo>
                <a:cubicBezTo>
                  <a:pt x="4184286" y="6387546"/>
                  <a:pt x="4202844" y="6389621"/>
                  <a:pt x="4225526" y="6389621"/>
                </a:cubicBezTo>
                <a:cubicBezTo>
                  <a:pt x="4225526" y="6389621"/>
                  <a:pt x="4225526" y="6389621"/>
                  <a:pt x="4266766" y="6485115"/>
                </a:cubicBezTo>
                <a:cubicBezTo>
                  <a:pt x="4268828" y="6489268"/>
                  <a:pt x="4270890" y="6489268"/>
                  <a:pt x="4272952" y="6489268"/>
                </a:cubicBezTo>
                <a:cubicBezTo>
                  <a:pt x="4272952" y="6489268"/>
                  <a:pt x="4272952" y="6489268"/>
                  <a:pt x="4305944" y="6489268"/>
                </a:cubicBezTo>
                <a:cubicBezTo>
                  <a:pt x="4310068" y="6489268"/>
                  <a:pt x="4312130" y="6489268"/>
                  <a:pt x="4312130" y="6487192"/>
                </a:cubicBezTo>
                <a:cubicBezTo>
                  <a:pt x="4314192" y="6485115"/>
                  <a:pt x="4314192" y="6483040"/>
                  <a:pt x="4314192" y="6480964"/>
                </a:cubicBezTo>
                <a:lnTo>
                  <a:pt x="4266766" y="6377166"/>
                </a:lnTo>
                <a:cubicBezTo>
                  <a:pt x="4297696" y="6362634"/>
                  <a:pt x="4312130" y="6339798"/>
                  <a:pt x="4312130" y="6308658"/>
                </a:cubicBezTo>
                <a:cubicBezTo>
                  <a:pt x="4312130" y="6273367"/>
                  <a:pt x="4295634" y="6229772"/>
                  <a:pt x="4223464" y="6229772"/>
                </a:cubicBezTo>
                <a:cubicBezTo>
                  <a:pt x="4223464" y="6229772"/>
                  <a:pt x="4221402" y="6229772"/>
                  <a:pt x="4217278" y="6229772"/>
                </a:cubicBezTo>
                <a:close/>
                <a:moveTo>
                  <a:pt x="5579833" y="6196766"/>
                </a:moveTo>
                <a:cubicBezTo>
                  <a:pt x="5581894" y="6194705"/>
                  <a:pt x="5586015" y="6194705"/>
                  <a:pt x="5588076" y="6196766"/>
                </a:cubicBezTo>
                <a:cubicBezTo>
                  <a:pt x="5631344" y="6207067"/>
                  <a:pt x="5664312" y="6225611"/>
                  <a:pt x="5695218" y="6258579"/>
                </a:cubicBezTo>
                <a:cubicBezTo>
                  <a:pt x="5697278" y="6260639"/>
                  <a:pt x="5699339" y="6262699"/>
                  <a:pt x="5699339" y="6264760"/>
                </a:cubicBezTo>
                <a:cubicBezTo>
                  <a:pt x="5697278" y="6268880"/>
                  <a:pt x="5695218" y="6268880"/>
                  <a:pt x="5691097" y="6270941"/>
                </a:cubicBezTo>
                <a:cubicBezTo>
                  <a:pt x="5600438" y="6314210"/>
                  <a:pt x="5600438" y="6314210"/>
                  <a:pt x="5600438" y="6314210"/>
                </a:cubicBezTo>
                <a:cubicBezTo>
                  <a:pt x="5596317" y="6316270"/>
                  <a:pt x="5592196" y="6316270"/>
                  <a:pt x="5590136" y="6316270"/>
                </a:cubicBezTo>
                <a:cubicBezTo>
                  <a:pt x="5588076" y="6314210"/>
                  <a:pt x="5586015" y="6310089"/>
                  <a:pt x="5586015" y="6305968"/>
                </a:cubicBezTo>
                <a:cubicBezTo>
                  <a:pt x="5577773" y="6205007"/>
                  <a:pt x="5577773" y="6205007"/>
                  <a:pt x="5577773" y="6205007"/>
                </a:cubicBezTo>
                <a:cubicBezTo>
                  <a:pt x="5577773" y="6200886"/>
                  <a:pt x="5577773" y="6198826"/>
                  <a:pt x="5579833" y="6196766"/>
                </a:cubicBezTo>
                <a:close/>
                <a:moveTo>
                  <a:pt x="5522498" y="6195995"/>
                </a:moveTo>
                <a:cubicBezTo>
                  <a:pt x="5524043" y="6195738"/>
                  <a:pt x="5525589" y="6195738"/>
                  <a:pt x="5526619" y="6196770"/>
                </a:cubicBezTo>
                <a:cubicBezTo>
                  <a:pt x="5526619" y="6198835"/>
                  <a:pt x="5528679" y="6200900"/>
                  <a:pt x="5528679" y="6207095"/>
                </a:cubicBezTo>
                <a:cubicBezTo>
                  <a:pt x="5520438" y="6308283"/>
                  <a:pt x="5520438" y="6308283"/>
                  <a:pt x="5520438" y="6308283"/>
                </a:cubicBezTo>
                <a:cubicBezTo>
                  <a:pt x="5520438" y="6312413"/>
                  <a:pt x="5518377" y="6314478"/>
                  <a:pt x="5516316" y="6316543"/>
                </a:cubicBezTo>
                <a:cubicBezTo>
                  <a:pt x="5512196" y="6318608"/>
                  <a:pt x="5510135" y="6318608"/>
                  <a:pt x="5506015" y="6316543"/>
                </a:cubicBezTo>
                <a:cubicBezTo>
                  <a:pt x="5415355" y="6271112"/>
                  <a:pt x="5415355" y="6271112"/>
                  <a:pt x="5415355" y="6271112"/>
                </a:cubicBezTo>
                <a:cubicBezTo>
                  <a:pt x="5411235" y="6271112"/>
                  <a:pt x="5409174" y="6269047"/>
                  <a:pt x="5407114" y="6264917"/>
                </a:cubicBezTo>
                <a:cubicBezTo>
                  <a:pt x="5407114" y="6262851"/>
                  <a:pt x="5409174" y="6260787"/>
                  <a:pt x="5411235" y="6258721"/>
                </a:cubicBezTo>
                <a:cubicBezTo>
                  <a:pt x="5442141" y="6225681"/>
                  <a:pt x="5475108" y="6207095"/>
                  <a:pt x="5518377" y="6196770"/>
                </a:cubicBezTo>
                <a:cubicBezTo>
                  <a:pt x="5519407" y="6196770"/>
                  <a:pt x="5520952" y="6196254"/>
                  <a:pt x="5522498" y="6195995"/>
                </a:cubicBezTo>
                <a:close/>
                <a:moveTo>
                  <a:pt x="5553811" y="6160806"/>
                </a:moveTo>
                <a:cubicBezTo>
                  <a:pt x="5434058" y="6160806"/>
                  <a:pt x="5336980" y="6258932"/>
                  <a:pt x="5336980" y="6379976"/>
                </a:cubicBezTo>
                <a:cubicBezTo>
                  <a:pt x="5336980" y="6501019"/>
                  <a:pt x="5434058" y="6599145"/>
                  <a:pt x="5553811" y="6599145"/>
                </a:cubicBezTo>
                <a:cubicBezTo>
                  <a:pt x="5673564" y="6599145"/>
                  <a:pt x="5770643" y="6501019"/>
                  <a:pt x="5770643" y="6379976"/>
                </a:cubicBezTo>
                <a:cubicBezTo>
                  <a:pt x="5770643" y="6258932"/>
                  <a:pt x="5673564" y="6160806"/>
                  <a:pt x="5553811" y="6160806"/>
                </a:cubicBezTo>
                <a:close/>
                <a:moveTo>
                  <a:pt x="5553226" y="6129247"/>
                </a:moveTo>
                <a:cubicBezTo>
                  <a:pt x="5689441" y="6129247"/>
                  <a:pt x="5799865" y="6240979"/>
                  <a:pt x="5799865" y="6378808"/>
                </a:cubicBezTo>
                <a:cubicBezTo>
                  <a:pt x="5799865" y="6516636"/>
                  <a:pt x="5689441" y="6628369"/>
                  <a:pt x="5553226" y="6628369"/>
                </a:cubicBezTo>
                <a:cubicBezTo>
                  <a:pt x="5417012" y="6628369"/>
                  <a:pt x="5306588" y="6516636"/>
                  <a:pt x="5306588" y="6378808"/>
                </a:cubicBezTo>
                <a:cubicBezTo>
                  <a:pt x="5306588" y="6240979"/>
                  <a:pt x="5417012" y="6129247"/>
                  <a:pt x="5553226" y="6129247"/>
                </a:cubicBezTo>
                <a:close/>
                <a:moveTo>
                  <a:pt x="5540303" y="6050671"/>
                </a:moveTo>
                <a:cubicBezTo>
                  <a:pt x="5532077" y="6065220"/>
                  <a:pt x="5527964" y="6083926"/>
                  <a:pt x="5527964" y="6100554"/>
                </a:cubicBezTo>
                <a:cubicBezTo>
                  <a:pt x="5523850" y="6100554"/>
                  <a:pt x="5507398" y="6102632"/>
                  <a:pt x="5505342" y="6104711"/>
                </a:cubicBezTo>
                <a:cubicBezTo>
                  <a:pt x="5499172" y="6086005"/>
                  <a:pt x="5490946" y="6069377"/>
                  <a:pt x="5478607" y="6058985"/>
                </a:cubicBezTo>
                <a:cubicBezTo>
                  <a:pt x="5478607" y="6056906"/>
                  <a:pt x="5478607" y="6056906"/>
                  <a:pt x="5478607" y="6056906"/>
                </a:cubicBezTo>
                <a:cubicBezTo>
                  <a:pt x="5476550" y="6058985"/>
                  <a:pt x="5476550" y="6058985"/>
                  <a:pt x="5476550" y="6058985"/>
                </a:cubicBezTo>
                <a:cubicBezTo>
                  <a:pt x="5470381" y="6058985"/>
                  <a:pt x="5462155" y="6061063"/>
                  <a:pt x="5455985" y="6063142"/>
                </a:cubicBezTo>
                <a:cubicBezTo>
                  <a:pt x="5455985" y="6065220"/>
                  <a:pt x="5455985" y="6065220"/>
                  <a:pt x="5455985" y="6065220"/>
                </a:cubicBezTo>
                <a:cubicBezTo>
                  <a:pt x="5453928" y="6073534"/>
                  <a:pt x="5451872" y="6081848"/>
                  <a:pt x="5451872" y="6090162"/>
                </a:cubicBezTo>
                <a:cubicBezTo>
                  <a:pt x="5451872" y="6100554"/>
                  <a:pt x="5453928" y="6108868"/>
                  <a:pt x="5455985" y="6117182"/>
                </a:cubicBezTo>
                <a:cubicBezTo>
                  <a:pt x="5453928" y="6117182"/>
                  <a:pt x="5437476" y="6125495"/>
                  <a:pt x="5435420" y="6125495"/>
                </a:cubicBezTo>
                <a:cubicBezTo>
                  <a:pt x="5425137" y="6110946"/>
                  <a:pt x="5412798" y="6096397"/>
                  <a:pt x="5398402" y="6090162"/>
                </a:cubicBezTo>
                <a:cubicBezTo>
                  <a:pt x="5398402" y="6088083"/>
                  <a:pt x="5398402" y="6088083"/>
                  <a:pt x="5398402" y="6088083"/>
                </a:cubicBezTo>
                <a:cubicBezTo>
                  <a:pt x="5396346" y="6088083"/>
                  <a:pt x="5396346" y="6088083"/>
                  <a:pt x="5396346" y="6088083"/>
                </a:cubicBezTo>
                <a:cubicBezTo>
                  <a:pt x="5390176" y="6092240"/>
                  <a:pt x="5384006" y="6096397"/>
                  <a:pt x="5377837" y="6100554"/>
                </a:cubicBezTo>
                <a:cubicBezTo>
                  <a:pt x="5377837" y="6100554"/>
                  <a:pt x="5377837" y="6102632"/>
                  <a:pt x="5377837" y="6102632"/>
                </a:cubicBezTo>
                <a:cubicBezTo>
                  <a:pt x="5377837" y="6119260"/>
                  <a:pt x="5381950" y="6135888"/>
                  <a:pt x="5390176" y="6152515"/>
                </a:cubicBezTo>
                <a:cubicBezTo>
                  <a:pt x="5388120" y="6154594"/>
                  <a:pt x="5375780" y="6162908"/>
                  <a:pt x="5373724" y="6164986"/>
                </a:cubicBezTo>
                <a:cubicBezTo>
                  <a:pt x="5361385" y="6152515"/>
                  <a:pt x="5344932" y="6142123"/>
                  <a:pt x="5330536" y="6137966"/>
                </a:cubicBezTo>
                <a:cubicBezTo>
                  <a:pt x="5328480" y="6137966"/>
                  <a:pt x="5328480" y="6137966"/>
                  <a:pt x="5328480" y="6137966"/>
                </a:cubicBezTo>
                <a:cubicBezTo>
                  <a:pt x="5328480" y="6140044"/>
                  <a:pt x="5328480" y="6140044"/>
                  <a:pt x="5328480" y="6140044"/>
                </a:cubicBezTo>
                <a:cubicBezTo>
                  <a:pt x="5322310" y="6142123"/>
                  <a:pt x="5316140" y="6148358"/>
                  <a:pt x="5312027" y="6154594"/>
                </a:cubicBezTo>
                <a:cubicBezTo>
                  <a:pt x="5312027" y="6156672"/>
                  <a:pt x="5312027" y="6156672"/>
                  <a:pt x="5312027" y="6156672"/>
                </a:cubicBezTo>
                <a:cubicBezTo>
                  <a:pt x="5316140" y="6171221"/>
                  <a:pt x="5326423" y="6187849"/>
                  <a:pt x="5338763" y="6202398"/>
                </a:cubicBezTo>
                <a:cubicBezTo>
                  <a:pt x="5336706" y="6202398"/>
                  <a:pt x="5326423" y="6216947"/>
                  <a:pt x="5324366" y="6219026"/>
                </a:cubicBezTo>
                <a:cubicBezTo>
                  <a:pt x="5309971" y="6210712"/>
                  <a:pt x="5291462" y="6206555"/>
                  <a:pt x="5275010" y="6206555"/>
                </a:cubicBezTo>
                <a:cubicBezTo>
                  <a:pt x="5272953" y="6206555"/>
                  <a:pt x="5272953" y="6206555"/>
                  <a:pt x="5272953" y="6206555"/>
                </a:cubicBezTo>
                <a:cubicBezTo>
                  <a:pt x="5268840" y="6210712"/>
                  <a:pt x="5264727" y="6219026"/>
                  <a:pt x="5262671" y="6225261"/>
                </a:cubicBezTo>
                <a:cubicBezTo>
                  <a:pt x="5262671" y="6227340"/>
                  <a:pt x="5262671" y="6227340"/>
                  <a:pt x="5262671" y="6227340"/>
                </a:cubicBezTo>
                <a:cubicBezTo>
                  <a:pt x="5270897" y="6241888"/>
                  <a:pt x="5283236" y="6254359"/>
                  <a:pt x="5299688" y="6264752"/>
                </a:cubicBezTo>
                <a:cubicBezTo>
                  <a:pt x="5297632" y="6266830"/>
                  <a:pt x="5291462" y="6281379"/>
                  <a:pt x="5291462" y="6283458"/>
                </a:cubicBezTo>
                <a:cubicBezTo>
                  <a:pt x="5272953" y="6279301"/>
                  <a:pt x="5254444" y="6279301"/>
                  <a:pt x="5240049" y="6283458"/>
                </a:cubicBezTo>
                <a:cubicBezTo>
                  <a:pt x="5237992" y="6283458"/>
                  <a:pt x="5237992" y="6283458"/>
                  <a:pt x="5237992" y="6283458"/>
                </a:cubicBezTo>
                <a:cubicBezTo>
                  <a:pt x="5237992" y="6285536"/>
                  <a:pt x="5237992" y="6285536"/>
                  <a:pt x="5237992" y="6285536"/>
                </a:cubicBezTo>
                <a:cubicBezTo>
                  <a:pt x="5235936" y="6291772"/>
                  <a:pt x="5233879" y="6300085"/>
                  <a:pt x="5231823" y="6306320"/>
                </a:cubicBezTo>
                <a:cubicBezTo>
                  <a:pt x="5233879" y="6308399"/>
                  <a:pt x="5233879" y="6308399"/>
                  <a:pt x="5233879" y="6308399"/>
                </a:cubicBezTo>
                <a:cubicBezTo>
                  <a:pt x="5244162" y="6318791"/>
                  <a:pt x="5260614" y="6329184"/>
                  <a:pt x="5277066" y="6333340"/>
                </a:cubicBezTo>
                <a:cubicBezTo>
                  <a:pt x="5277066" y="6335419"/>
                  <a:pt x="5275010" y="6354125"/>
                  <a:pt x="5275010" y="6356204"/>
                </a:cubicBezTo>
                <a:cubicBezTo>
                  <a:pt x="5256501" y="6356204"/>
                  <a:pt x="5237992" y="6360360"/>
                  <a:pt x="5225653" y="6368675"/>
                </a:cubicBezTo>
                <a:cubicBezTo>
                  <a:pt x="5223596" y="6368675"/>
                  <a:pt x="5223596" y="6368675"/>
                  <a:pt x="5223596" y="6368675"/>
                </a:cubicBezTo>
                <a:cubicBezTo>
                  <a:pt x="5223596" y="6370752"/>
                  <a:pt x="5223596" y="6370752"/>
                  <a:pt x="5223596" y="6370752"/>
                </a:cubicBezTo>
                <a:cubicBezTo>
                  <a:pt x="5223596" y="6372831"/>
                  <a:pt x="5223596" y="6376988"/>
                  <a:pt x="5223596" y="6381145"/>
                </a:cubicBezTo>
                <a:cubicBezTo>
                  <a:pt x="5223596" y="6385302"/>
                  <a:pt x="5223596" y="6389459"/>
                  <a:pt x="5223596" y="6391537"/>
                </a:cubicBezTo>
                <a:cubicBezTo>
                  <a:pt x="5223596" y="6393616"/>
                  <a:pt x="5223596" y="6393616"/>
                  <a:pt x="5223596" y="6393616"/>
                </a:cubicBezTo>
                <a:cubicBezTo>
                  <a:pt x="5225653" y="6393616"/>
                  <a:pt x="5225653" y="6393616"/>
                  <a:pt x="5225653" y="6393616"/>
                </a:cubicBezTo>
                <a:cubicBezTo>
                  <a:pt x="5237992" y="6401930"/>
                  <a:pt x="5256501" y="6406087"/>
                  <a:pt x="5275010" y="6406087"/>
                </a:cubicBezTo>
                <a:cubicBezTo>
                  <a:pt x="5275010" y="6410243"/>
                  <a:pt x="5277066" y="6426871"/>
                  <a:pt x="5279123" y="6428949"/>
                </a:cubicBezTo>
                <a:cubicBezTo>
                  <a:pt x="5260614" y="6435184"/>
                  <a:pt x="5244162" y="6443498"/>
                  <a:pt x="5233879" y="6455969"/>
                </a:cubicBezTo>
                <a:cubicBezTo>
                  <a:pt x="5231823" y="6455969"/>
                  <a:pt x="5231823" y="6455969"/>
                  <a:pt x="5231823" y="6455969"/>
                </a:cubicBezTo>
                <a:cubicBezTo>
                  <a:pt x="5231823" y="6458048"/>
                  <a:pt x="5231823" y="6458048"/>
                  <a:pt x="5231823" y="6458048"/>
                </a:cubicBezTo>
                <a:cubicBezTo>
                  <a:pt x="5233879" y="6464283"/>
                  <a:pt x="5235936" y="6472597"/>
                  <a:pt x="5237992" y="6478833"/>
                </a:cubicBezTo>
                <a:cubicBezTo>
                  <a:pt x="5240049" y="6478833"/>
                  <a:pt x="5240049" y="6478833"/>
                  <a:pt x="5240049" y="6478833"/>
                </a:cubicBezTo>
                <a:cubicBezTo>
                  <a:pt x="5254444" y="6485068"/>
                  <a:pt x="5275010" y="6482989"/>
                  <a:pt x="5291462" y="6478833"/>
                </a:cubicBezTo>
                <a:cubicBezTo>
                  <a:pt x="5291462" y="6480910"/>
                  <a:pt x="5299688" y="6497539"/>
                  <a:pt x="5299688" y="6499616"/>
                </a:cubicBezTo>
                <a:cubicBezTo>
                  <a:pt x="5285292" y="6507930"/>
                  <a:pt x="5270897" y="6522480"/>
                  <a:pt x="5262671" y="6537029"/>
                </a:cubicBezTo>
                <a:cubicBezTo>
                  <a:pt x="5262671" y="6539107"/>
                  <a:pt x="5262671" y="6539107"/>
                  <a:pt x="5262671" y="6539107"/>
                </a:cubicBezTo>
                <a:cubicBezTo>
                  <a:pt x="5264727" y="6543265"/>
                  <a:pt x="5270897" y="6551578"/>
                  <a:pt x="5275010" y="6557813"/>
                </a:cubicBezTo>
                <a:cubicBezTo>
                  <a:pt x="5291462" y="6557813"/>
                  <a:pt x="5309971" y="6553657"/>
                  <a:pt x="5326423" y="6543265"/>
                </a:cubicBezTo>
                <a:cubicBezTo>
                  <a:pt x="5326423" y="6545342"/>
                  <a:pt x="5336706" y="6559892"/>
                  <a:pt x="5338763" y="6561971"/>
                </a:cubicBezTo>
                <a:cubicBezTo>
                  <a:pt x="5326423" y="6574441"/>
                  <a:pt x="5316140" y="6591068"/>
                  <a:pt x="5312027" y="6607697"/>
                </a:cubicBezTo>
                <a:cubicBezTo>
                  <a:pt x="5314084" y="6609774"/>
                  <a:pt x="5314084" y="6609774"/>
                  <a:pt x="5314084" y="6609774"/>
                </a:cubicBezTo>
                <a:cubicBezTo>
                  <a:pt x="5316140" y="6613932"/>
                  <a:pt x="5324366" y="6620167"/>
                  <a:pt x="5328480" y="6624324"/>
                </a:cubicBezTo>
                <a:cubicBezTo>
                  <a:pt x="5330536" y="6624324"/>
                  <a:pt x="5330536" y="6624324"/>
                  <a:pt x="5330536" y="6624324"/>
                </a:cubicBezTo>
                <a:cubicBezTo>
                  <a:pt x="5344932" y="6620167"/>
                  <a:pt x="5361385" y="6611853"/>
                  <a:pt x="5375780" y="6597304"/>
                </a:cubicBezTo>
                <a:cubicBezTo>
                  <a:pt x="5377837" y="6599383"/>
                  <a:pt x="5390176" y="6609774"/>
                  <a:pt x="5392233" y="6611853"/>
                </a:cubicBezTo>
                <a:cubicBezTo>
                  <a:pt x="5384006" y="6628480"/>
                  <a:pt x="5379894" y="6645109"/>
                  <a:pt x="5379894" y="6661736"/>
                </a:cubicBezTo>
                <a:cubicBezTo>
                  <a:pt x="5379894" y="6661736"/>
                  <a:pt x="5379894" y="6663815"/>
                  <a:pt x="5379894" y="6663815"/>
                </a:cubicBezTo>
                <a:cubicBezTo>
                  <a:pt x="5384006" y="6667971"/>
                  <a:pt x="5392233" y="6672129"/>
                  <a:pt x="5398402" y="6674206"/>
                </a:cubicBezTo>
                <a:cubicBezTo>
                  <a:pt x="5398402" y="6676285"/>
                  <a:pt x="5398402" y="6676285"/>
                  <a:pt x="5398402" y="6676285"/>
                </a:cubicBezTo>
                <a:cubicBezTo>
                  <a:pt x="5400459" y="6674206"/>
                  <a:pt x="5400459" y="6674206"/>
                  <a:pt x="5400459" y="6674206"/>
                </a:cubicBezTo>
                <a:cubicBezTo>
                  <a:pt x="5414854" y="6665893"/>
                  <a:pt x="5427194" y="6653422"/>
                  <a:pt x="5437476" y="6636795"/>
                </a:cubicBezTo>
                <a:cubicBezTo>
                  <a:pt x="5439533" y="6638873"/>
                  <a:pt x="5453928" y="6645109"/>
                  <a:pt x="5455985" y="6645109"/>
                </a:cubicBezTo>
                <a:cubicBezTo>
                  <a:pt x="5453928" y="6653422"/>
                  <a:pt x="5453928" y="6663815"/>
                  <a:pt x="5453928" y="6672129"/>
                </a:cubicBezTo>
                <a:cubicBezTo>
                  <a:pt x="5453928" y="6680442"/>
                  <a:pt x="5453928" y="6690835"/>
                  <a:pt x="5455985" y="6697070"/>
                </a:cubicBezTo>
                <a:cubicBezTo>
                  <a:pt x="5455985" y="6699148"/>
                  <a:pt x="5455985" y="6699148"/>
                  <a:pt x="5455985" y="6699148"/>
                </a:cubicBezTo>
                <a:cubicBezTo>
                  <a:pt x="5458042" y="6699148"/>
                  <a:pt x="5458042" y="6699148"/>
                  <a:pt x="5458042" y="6699148"/>
                </a:cubicBezTo>
                <a:cubicBezTo>
                  <a:pt x="5462155" y="6701227"/>
                  <a:pt x="5472437" y="6703305"/>
                  <a:pt x="5478607" y="6705383"/>
                </a:cubicBezTo>
                <a:cubicBezTo>
                  <a:pt x="5480663" y="6705383"/>
                  <a:pt x="5480663" y="6705383"/>
                  <a:pt x="5480663" y="6705383"/>
                </a:cubicBezTo>
                <a:cubicBezTo>
                  <a:pt x="5490946" y="6692913"/>
                  <a:pt x="5501229" y="6676285"/>
                  <a:pt x="5505342" y="6659658"/>
                </a:cubicBezTo>
                <a:cubicBezTo>
                  <a:pt x="5507398" y="6659658"/>
                  <a:pt x="5525907" y="6661736"/>
                  <a:pt x="5527964" y="6661736"/>
                </a:cubicBezTo>
                <a:cubicBezTo>
                  <a:pt x="5527964" y="6680442"/>
                  <a:pt x="5532077" y="6699148"/>
                  <a:pt x="5540303" y="6713697"/>
                </a:cubicBezTo>
                <a:cubicBezTo>
                  <a:pt x="5542359" y="6713697"/>
                  <a:pt x="5542359" y="6713697"/>
                  <a:pt x="5542359" y="6713697"/>
                </a:cubicBezTo>
                <a:cubicBezTo>
                  <a:pt x="5548529" y="6713697"/>
                  <a:pt x="5558812" y="6713697"/>
                  <a:pt x="5562925" y="6713697"/>
                </a:cubicBezTo>
                <a:cubicBezTo>
                  <a:pt x="5564982" y="6713697"/>
                  <a:pt x="5564982" y="6713697"/>
                  <a:pt x="5564982" y="6713697"/>
                </a:cubicBezTo>
                <a:cubicBezTo>
                  <a:pt x="5573208" y="6699148"/>
                  <a:pt x="5577321" y="6680442"/>
                  <a:pt x="5579378" y="6661736"/>
                </a:cubicBezTo>
                <a:cubicBezTo>
                  <a:pt x="5581434" y="6661736"/>
                  <a:pt x="5597886" y="6659658"/>
                  <a:pt x="5599943" y="6659658"/>
                </a:cubicBezTo>
                <a:cubicBezTo>
                  <a:pt x="5604056" y="6676285"/>
                  <a:pt x="5614338" y="6692913"/>
                  <a:pt x="5626678" y="6705383"/>
                </a:cubicBezTo>
                <a:cubicBezTo>
                  <a:pt x="5632847" y="6703305"/>
                  <a:pt x="5643130" y="6701227"/>
                  <a:pt x="5647243" y="6699148"/>
                </a:cubicBezTo>
                <a:cubicBezTo>
                  <a:pt x="5649300" y="6699148"/>
                  <a:pt x="5649300" y="6699148"/>
                  <a:pt x="5649300" y="6699148"/>
                </a:cubicBezTo>
                <a:cubicBezTo>
                  <a:pt x="5651356" y="6690835"/>
                  <a:pt x="5651356" y="6680442"/>
                  <a:pt x="5651356" y="6672129"/>
                </a:cubicBezTo>
                <a:cubicBezTo>
                  <a:pt x="5651356" y="6663815"/>
                  <a:pt x="5651356" y="6653422"/>
                  <a:pt x="5649300" y="6645109"/>
                </a:cubicBezTo>
                <a:cubicBezTo>
                  <a:pt x="5651356" y="6645109"/>
                  <a:pt x="5667808" y="6638873"/>
                  <a:pt x="5669865" y="6636795"/>
                </a:cubicBezTo>
                <a:cubicBezTo>
                  <a:pt x="5678091" y="6653422"/>
                  <a:pt x="5692487" y="6665893"/>
                  <a:pt x="5706882" y="6674206"/>
                </a:cubicBezTo>
                <a:cubicBezTo>
                  <a:pt x="5713052" y="6672129"/>
                  <a:pt x="5721278" y="6667971"/>
                  <a:pt x="5725391" y="6663815"/>
                </a:cubicBezTo>
                <a:cubicBezTo>
                  <a:pt x="5727448" y="6661736"/>
                  <a:pt x="5727448" y="6661736"/>
                  <a:pt x="5727448" y="6661736"/>
                </a:cubicBezTo>
                <a:cubicBezTo>
                  <a:pt x="5727448" y="6661736"/>
                  <a:pt x="5727448" y="6661736"/>
                  <a:pt x="5727448" y="6659658"/>
                </a:cubicBezTo>
                <a:cubicBezTo>
                  <a:pt x="5727448" y="6645109"/>
                  <a:pt x="5721278" y="6626403"/>
                  <a:pt x="5713052" y="6611853"/>
                </a:cubicBezTo>
                <a:cubicBezTo>
                  <a:pt x="5715108" y="6609774"/>
                  <a:pt x="5727448" y="6599383"/>
                  <a:pt x="5729504" y="6597304"/>
                </a:cubicBezTo>
                <a:cubicBezTo>
                  <a:pt x="5743900" y="6609774"/>
                  <a:pt x="5760352" y="6620167"/>
                  <a:pt x="5774748" y="6624324"/>
                </a:cubicBezTo>
                <a:cubicBezTo>
                  <a:pt x="5776805" y="6624324"/>
                  <a:pt x="5776805" y="6624324"/>
                  <a:pt x="5776805" y="6624324"/>
                </a:cubicBezTo>
                <a:cubicBezTo>
                  <a:pt x="5780918" y="6620167"/>
                  <a:pt x="5789144" y="6613932"/>
                  <a:pt x="5791201" y="6607697"/>
                </a:cubicBezTo>
                <a:cubicBezTo>
                  <a:pt x="5793257" y="6607697"/>
                  <a:pt x="5793257" y="6607697"/>
                  <a:pt x="5793257" y="6607697"/>
                </a:cubicBezTo>
                <a:cubicBezTo>
                  <a:pt x="5789144" y="6591068"/>
                  <a:pt x="5778861" y="6574441"/>
                  <a:pt x="5766522" y="6561971"/>
                </a:cubicBezTo>
                <a:cubicBezTo>
                  <a:pt x="5768579" y="6559892"/>
                  <a:pt x="5778861" y="6545342"/>
                  <a:pt x="5778861" y="6543265"/>
                </a:cubicBezTo>
                <a:cubicBezTo>
                  <a:pt x="5795314" y="6551578"/>
                  <a:pt x="5813822" y="6557813"/>
                  <a:pt x="5830275" y="6557813"/>
                </a:cubicBezTo>
                <a:cubicBezTo>
                  <a:pt x="5832331" y="6555735"/>
                  <a:pt x="5832331" y="6555735"/>
                  <a:pt x="5832331" y="6555735"/>
                </a:cubicBezTo>
                <a:cubicBezTo>
                  <a:pt x="5834388" y="6551578"/>
                  <a:pt x="5840557" y="6543265"/>
                  <a:pt x="5842614" y="6537029"/>
                </a:cubicBezTo>
                <a:cubicBezTo>
                  <a:pt x="5842614" y="6534951"/>
                  <a:pt x="5842614" y="6534951"/>
                  <a:pt x="5842614" y="6534951"/>
                </a:cubicBezTo>
                <a:cubicBezTo>
                  <a:pt x="5834388" y="6522480"/>
                  <a:pt x="5819992" y="6507930"/>
                  <a:pt x="5805596" y="6499616"/>
                </a:cubicBezTo>
                <a:cubicBezTo>
                  <a:pt x="5805596" y="6495460"/>
                  <a:pt x="5813822" y="6480910"/>
                  <a:pt x="5813822" y="6478833"/>
                </a:cubicBezTo>
                <a:cubicBezTo>
                  <a:pt x="5830275" y="6482989"/>
                  <a:pt x="5848784" y="6482989"/>
                  <a:pt x="5865236" y="6478833"/>
                </a:cubicBezTo>
                <a:cubicBezTo>
                  <a:pt x="5867292" y="6478833"/>
                  <a:pt x="5867292" y="6478833"/>
                  <a:pt x="5867292" y="6478833"/>
                </a:cubicBezTo>
                <a:cubicBezTo>
                  <a:pt x="5869349" y="6472597"/>
                  <a:pt x="5871405" y="6464283"/>
                  <a:pt x="5871405" y="6458048"/>
                </a:cubicBezTo>
                <a:cubicBezTo>
                  <a:pt x="5871405" y="6455969"/>
                  <a:pt x="5871405" y="6455969"/>
                  <a:pt x="5871405" y="6455969"/>
                </a:cubicBezTo>
                <a:cubicBezTo>
                  <a:pt x="5861123" y="6443498"/>
                  <a:pt x="5844670" y="6435184"/>
                  <a:pt x="5826162" y="6428949"/>
                </a:cubicBezTo>
                <a:cubicBezTo>
                  <a:pt x="5828218" y="6426871"/>
                  <a:pt x="5830275" y="6410243"/>
                  <a:pt x="5830275" y="6408165"/>
                </a:cubicBezTo>
                <a:cubicBezTo>
                  <a:pt x="5848784" y="6408165"/>
                  <a:pt x="5867292" y="6401930"/>
                  <a:pt x="5879632" y="6393616"/>
                </a:cubicBezTo>
                <a:cubicBezTo>
                  <a:pt x="5881688" y="6393616"/>
                  <a:pt x="5881688" y="6393616"/>
                  <a:pt x="5881688" y="6393616"/>
                </a:cubicBezTo>
                <a:cubicBezTo>
                  <a:pt x="5881688" y="6389459"/>
                  <a:pt x="5881688" y="6385302"/>
                  <a:pt x="5881688" y="6381145"/>
                </a:cubicBezTo>
                <a:cubicBezTo>
                  <a:pt x="5881688" y="6379066"/>
                  <a:pt x="5881688" y="6374910"/>
                  <a:pt x="5881688" y="6370752"/>
                </a:cubicBezTo>
                <a:cubicBezTo>
                  <a:pt x="5879632" y="6370752"/>
                  <a:pt x="5879632" y="6370752"/>
                  <a:pt x="5879632" y="6370752"/>
                </a:cubicBezTo>
                <a:cubicBezTo>
                  <a:pt x="5867292" y="6362439"/>
                  <a:pt x="5848784" y="6356204"/>
                  <a:pt x="5830275" y="6356204"/>
                </a:cubicBezTo>
                <a:cubicBezTo>
                  <a:pt x="5830275" y="6354125"/>
                  <a:pt x="5828218" y="6337498"/>
                  <a:pt x="5828218" y="6335419"/>
                </a:cubicBezTo>
                <a:cubicBezTo>
                  <a:pt x="5844670" y="6329184"/>
                  <a:pt x="5861123" y="6320870"/>
                  <a:pt x="5871405" y="6308399"/>
                </a:cubicBezTo>
                <a:cubicBezTo>
                  <a:pt x="5873462" y="6308399"/>
                  <a:pt x="5873462" y="6308399"/>
                  <a:pt x="5873462" y="6308399"/>
                </a:cubicBezTo>
                <a:cubicBezTo>
                  <a:pt x="5873462" y="6306320"/>
                  <a:pt x="5873462" y="6306320"/>
                  <a:pt x="5873462" y="6306320"/>
                </a:cubicBezTo>
                <a:cubicBezTo>
                  <a:pt x="5871405" y="6300085"/>
                  <a:pt x="5869349" y="6291772"/>
                  <a:pt x="5867292" y="6285536"/>
                </a:cubicBezTo>
                <a:cubicBezTo>
                  <a:pt x="5865236" y="6285536"/>
                  <a:pt x="5865236" y="6285536"/>
                  <a:pt x="5865236" y="6285536"/>
                </a:cubicBezTo>
                <a:cubicBezTo>
                  <a:pt x="5850840" y="6279301"/>
                  <a:pt x="5832331" y="6281379"/>
                  <a:pt x="5813822" y="6285536"/>
                </a:cubicBezTo>
                <a:cubicBezTo>
                  <a:pt x="5813822" y="6283458"/>
                  <a:pt x="5807653" y="6266830"/>
                  <a:pt x="5805596" y="6264752"/>
                </a:cubicBezTo>
                <a:cubicBezTo>
                  <a:pt x="5822049" y="6256438"/>
                  <a:pt x="5834388" y="6241888"/>
                  <a:pt x="5842614" y="6227340"/>
                </a:cubicBezTo>
                <a:cubicBezTo>
                  <a:pt x="5842614" y="6225261"/>
                  <a:pt x="5842614" y="6225261"/>
                  <a:pt x="5842614" y="6225261"/>
                </a:cubicBezTo>
                <a:cubicBezTo>
                  <a:pt x="5840557" y="6221104"/>
                  <a:pt x="5836444" y="6212790"/>
                  <a:pt x="5832331" y="6206555"/>
                </a:cubicBezTo>
                <a:cubicBezTo>
                  <a:pt x="5830275" y="6206555"/>
                  <a:pt x="5830275" y="6206555"/>
                  <a:pt x="5830275" y="6206555"/>
                </a:cubicBezTo>
                <a:cubicBezTo>
                  <a:pt x="5813822" y="6206555"/>
                  <a:pt x="5795314" y="6210712"/>
                  <a:pt x="5780918" y="6219026"/>
                </a:cubicBezTo>
                <a:cubicBezTo>
                  <a:pt x="5778861" y="6219026"/>
                  <a:pt x="5768579" y="6204476"/>
                  <a:pt x="5766522" y="6202398"/>
                </a:cubicBezTo>
                <a:cubicBezTo>
                  <a:pt x="5778861" y="6189927"/>
                  <a:pt x="5789144" y="6173300"/>
                  <a:pt x="5793257" y="6156672"/>
                </a:cubicBezTo>
                <a:cubicBezTo>
                  <a:pt x="5793257" y="6154594"/>
                  <a:pt x="5793257" y="6154594"/>
                  <a:pt x="5793257" y="6154594"/>
                </a:cubicBezTo>
                <a:cubicBezTo>
                  <a:pt x="5789144" y="6150437"/>
                  <a:pt x="5782975" y="6144201"/>
                  <a:pt x="5776805" y="6140044"/>
                </a:cubicBezTo>
                <a:cubicBezTo>
                  <a:pt x="5760352" y="6144201"/>
                  <a:pt x="5743900" y="6152515"/>
                  <a:pt x="5731561" y="6164986"/>
                </a:cubicBezTo>
                <a:cubicBezTo>
                  <a:pt x="5729504" y="6164986"/>
                  <a:pt x="5715108" y="6154594"/>
                  <a:pt x="5713052" y="6152515"/>
                </a:cubicBezTo>
                <a:cubicBezTo>
                  <a:pt x="5723334" y="6135888"/>
                  <a:pt x="5727448" y="6119260"/>
                  <a:pt x="5727448" y="6102632"/>
                </a:cubicBezTo>
                <a:cubicBezTo>
                  <a:pt x="5727448" y="6102632"/>
                  <a:pt x="5727448" y="6100554"/>
                  <a:pt x="5727448" y="6100554"/>
                </a:cubicBezTo>
                <a:cubicBezTo>
                  <a:pt x="5721278" y="6096397"/>
                  <a:pt x="5713052" y="6092240"/>
                  <a:pt x="5708939" y="6090162"/>
                </a:cubicBezTo>
                <a:cubicBezTo>
                  <a:pt x="5706882" y="6088083"/>
                  <a:pt x="5706882" y="6088083"/>
                  <a:pt x="5706882" y="6088083"/>
                </a:cubicBezTo>
                <a:cubicBezTo>
                  <a:pt x="5706882" y="6090162"/>
                  <a:pt x="5706882" y="6090162"/>
                  <a:pt x="5706882" y="6090162"/>
                </a:cubicBezTo>
                <a:cubicBezTo>
                  <a:pt x="5692487" y="6096397"/>
                  <a:pt x="5680147" y="6110946"/>
                  <a:pt x="5669865" y="6125495"/>
                </a:cubicBezTo>
                <a:cubicBezTo>
                  <a:pt x="5667808" y="6125495"/>
                  <a:pt x="5651356" y="6119260"/>
                  <a:pt x="5649300" y="6117182"/>
                </a:cubicBezTo>
                <a:cubicBezTo>
                  <a:pt x="5651356" y="6108868"/>
                  <a:pt x="5653412" y="6100554"/>
                  <a:pt x="5653412" y="6090162"/>
                </a:cubicBezTo>
                <a:cubicBezTo>
                  <a:pt x="5653412" y="6081848"/>
                  <a:pt x="5651356" y="6073534"/>
                  <a:pt x="5649300" y="6065220"/>
                </a:cubicBezTo>
                <a:cubicBezTo>
                  <a:pt x="5649300" y="6063142"/>
                  <a:pt x="5649300" y="6063142"/>
                  <a:pt x="5649300" y="6063142"/>
                </a:cubicBezTo>
                <a:cubicBezTo>
                  <a:pt x="5647243" y="6063142"/>
                  <a:pt x="5647243" y="6063142"/>
                  <a:pt x="5647243" y="6063142"/>
                </a:cubicBezTo>
                <a:cubicBezTo>
                  <a:pt x="5643130" y="6061063"/>
                  <a:pt x="5634904" y="6058985"/>
                  <a:pt x="5626678" y="6058985"/>
                </a:cubicBezTo>
                <a:cubicBezTo>
                  <a:pt x="5614338" y="6069377"/>
                  <a:pt x="5604056" y="6086005"/>
                  <a:pt x="5599943" y="6104711"/>
                </a:cubicBezTo>
                <a:cubicBezTo>
                  <a:pt x="5597886" y="6102632"/>
                  <a:pt x="5581434" y="6100554"/>
                  <a:pt x="5577321" y="6100554"/>
                </a:cubicBezTo>
                <a:cubicBezTo>
                  <a:pt x="5577321" y="6083926"/>
                  <a:pt x="5573208" y="6065220"/>
                  <a:pt x="5564982" y="6050671"/>
                </a:cubicBezTo>
                <a:cubicBezTo>
                  <a:pt x="5562925" y="6050671"/>
                  <a:pt x="5562925" y="6050671"/>
                  <a:pt x="5562925" y="6050671"/>
                </a:cubicBezTo>
                <a:cubicBezTo>
                  <a:pt x="5556756" y="6048592"/>
                  <a:pt x="5548529" y="6048592"/>
                  <a:pt x="5542359" y="6050671"/>
                </a:cubicBezTo>
                <a:cubicBezTo>
                  <a:pt x="5540303" y="6050671"/>
                  <a:pt x="5540303" y="6050671"/>
                  <a:pt x="5540303" y="6050671"/>
                </a:cubicBezTo>
                <a:close/>
                <a:moveTo>
                  <a:pt x="0" y="0"/>
                </a:moveTo>
                <a:lnTo>
                  <a:pt x="6096000" y="0"/>
                </a:lnTo>
                <a:lnTo>
                  <a:pt x="6096000" y="6858000"/>
                </a:lnTo>
                <a:lnTo>
                  <a:pt x="0" y="6858000"/>
                </a:lnTo>
                <a:close/>
              </a:path>
            </a:pathLst>
          </a:custGeom>
          <a:solidFill>
            <a:srgbClr val="01B4E7">
              <a:alpha val="60000"/>
            </a:srgbClr>
          </a:solidFill>
        </p:spPr>
        <p:txBody>
          <a:bodyPr vert="horz" wrap="square" lIns="91440" tIns="45720" rIns="91440" bIns="45720" rtlCol="0" anchor="b">
            <a:noAutofit/>
          </a:bodyPr>
          <a:lstStyle>
            <a:lvl1pPr>
              <a:defRPr lang="en-US" dirty="0">
                <a:solidFill>
                  <a:schemeClr val="tx1">
                    <a:alpha val="0"/>
                  </a:schemeClr>
                </a:solidFill>
              </a:defRPr>
            </a:lvl1pPr>
          </a:lstStyle>
          <a:p>
            <a:pPr marL="0" lvl="0" indent="0" algn="r">
              <a:buNone/>
            </a:pPr>
            <a:r>
              <a:rPr lang="en-US" dirty="0"/>
              <a:t> </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Slide Number Placeholder 5">
            <a:extLst>
              <a:ext uri="{FF2B5EF4-FFF2-40B4-BE49-F238E27FC236}">
                <a16:creationId xmlns:a16="http://schemas.microsoft.com/office/drawing/2014/main" id="{86011E95-A43E-42BE-BADC-044BB6274510}"/>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‹N°›</a:t>
            </a:fld>
            <a:endParaRPr lang="en-US" dirty="0"/>
          </a:p>
        </p:txBody>
      </p:sp>
    </p:spTree>
    <p:extLst>
      <p:ext uri="{BB962C8B-B14F-4D97-AF65-F5344CB8AC3E}">
        <p14:creationId xmlns:p14="http://schemas.microsoft.com/office/powerpoint/2010/main" val="2437437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‹N°›</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51A1306-839E-4BE0-95C1-D0AB7509740E}"/>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240D857C-E5F1-4BDC-8A99-7B246164353F}"/>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lIns="0" tIns="0" rIns="0" bIns="0" anchor="ctr" anchorCtr="0">
            <a:noAutofit/>
          </a:bodyPr>
          <a:lstStyle>
            <a:lvl1pPr marL="457200" indent="0" algn="ctr">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330700"/>
            <a:ext cx="10532534" cy="465667"/>
          </a:xfrm>
        </p:spPr>
        <p:txBody>
          <a:bodyPr tIns="91440">
            <a:noAutofit/>
          </a:bodyPr>
          <a:lstStyle>
            <a:lvl1pPr marL="0" indent="0" algn="ctr">
              <a:buNone/>
              <a:defRPr sz="3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92889AC8-2B3C-43E0-AD73-A0F149AC2FFF}"/>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a:t>
            </a:fld>
            <a:endParaRPr lang="en-US" dirty="0"/>
          </a:p>
        </p:txBody>
      </p:sp>
    </p:spTree>
    <p:extLst>
      <p:ext uri="{BB962C8B-B14F-4D97-AF65-F5344CB8AC3E}">
        <p14:creationId xmlns:p14="http://schemas.microsoft.com/office/powerpoint/2010/main" val="387170906"/>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‹N°›</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‹N°›</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‹N°›</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‹N°›</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‹N°›</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487A99E-EF5B-439A-BE3B-E777CA5DFBD6}"/>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Freeform: Shape 5">
            <a:extLst>
              <a:ext uri="{FF2B5EF4-FFF2-40B4-BE49-F238E27FC236}">
                <a16:creationId xmlns:a16="http://schemas.microsoft.com/office/drawing/2014/main" id="{0EEDB4C5-4D50-4C91-B9A5-A9BCE42BF8DE}"/>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829733" y="3429000"/>
            <a:ext cx="10532534" cy="1135062"/>
          </a:xfrm>
        </p:spPr>
        <p:txBody>
          <a:bodyPr>
            <a:norm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a:p>
            <a:pPr lvl="1"/>
            <a:r>
              <a:rPr lang="en-US" dirty="0"/>
              <a:t>Second level</a:t>
            </a:r>
          </a:p>
        </p:txBody>
      </p:sp>
      <p:sp>
        <p:nvSpPr>
          <p:cNvPr id="13" name="Slide Number Placeholder 5">
            <a:extLst>
              <a:ext uri="{FF2B5EF4-FFF2-40B4-BE49-F238E27FC236}">
                <a16:creationId xmlns:a16="http://schemas.microsoft.com/office/drawing/2014/main" id="{167D3182-E237-4027-9277-305E020D6F3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a:t>
            </a:fld>
            <a:endParaRPr lang="en-US" dirty="0"/>
          </a:p>
        </p:txBody>
      </p:sp>
    </p:spTree>
    <p:extLst>
      <p:ext uri="{BB962C8B-B14F-4D97-AF65-F5344CB8AC3E}">
        <p14:creationId xmlns:p14="http://schemas.microsoft.com/office/powerpoint/2010/main" val="2901055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B0E19E-2EC7-475B-9B28-093E8638E481}"/>
              </a:ext>
            </a:extLst>
          </p:cNvPr>
          <p:cNvSpPr/>
          <p:nvPr userDrawn="1"/>
        </p:nvSpPr>
        <p:spPr>
          <a:xfrm>
            <a:off x="-12084" y="-4763"/>
            <a:ext cx="12216168" cy="240809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Picture Placeholder 11">
            <a:extLst>
              <a:ext uri="{FF2B5EF4-FFF2-40B4-BE49-F238E27FC236}">
                <a16:creationId xmlns:a16="http://schemas.microsoft.com/office/drawing/2014/main" id="{D58ED7BC-1EA4-4387-82A7-BFEBF7FA13EF}"/>
              </a:ext>
            </a:extLst>
          </p:cNvPr>
          <p:cNvSpPr>
            <a:spLocks noGrp="1"/>
          </p:cNvSpPr>
          <p:nvPr>
            <p:ph type="pic" sz="quarter" idx="13"/>
          </p:nvPr>
        </p:nvSpPr>
        <p:spPr>
          <a:xfrm>
            <a:off x="0" y="2403336"/>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p:spPr>
        <p:txBody>
          <a:bodyPr wrap="square">
            <a:noAutofit/>
          </a:bodyPr>
          <a:lstStyle/>
          <a:p>
            <a:endParaRPr lang="en-US" dirty="0"/>
          </a:p>
        </p:txBody>
      </p:sp>
      <p:sp>
        <p:nvSpPr>
          <p:cNvPr id="9" name="Freeform: Shape 8">
            <a:extLst>
              <a:ext uri="{FF2B5EF4-FFF2-40B4-BE49-F238E27FC236}">
                <a16:creationId xmlns:a16="http://schemas.microsoft.com/office/drawing/2014/main" id="{DA9A7530-18B5-41FC-A93D-F8CA8070C837}"/>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Slide Number Placeholder 5">
            <a:extLst>
              <a:ext uri="{FF2B5EF4-FFF2-40B4-BE49-F238E27FC236}">
                <a16:creationId xmlns:a16="http://schemas.microsoft.com/office/drawing/2014/main" id="{77FD9FF6-D0F7-4D4C-BFE7-449EBFDC2056}"/>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a:t>
            </a:fld>
            <a:endParaRPr lang="en-US" dirty="0"/>
          </a:p>
        </p:txBody>
      </p:sp>
    </p:spTree>
    <p:extLst>
      <p:ext uri="{BB962C8B-B14F-4D97-AF65-F5344CB8AC3E}">
        <p14:creationId xmlns:p14="http://schemas.microsoft.com/office/powerpoint/2010/main" val="1939139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35B401B-8986-425F-87D2-9CDF185F587E}"/>
              </a:ext>
            </a:extLst>
          </p:cNvPr>
          <p:cNvSpPr>
            <a:spLocks noGrp="1"/>
          </p:cNvSpPr>
          <p:nvPr>
            <p:ph type="pic" sz="quarter" idx="16"/>
          </p:nvPr>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p:spPr>
        <p:txBody>
          <a:bodyPr wrap="square">
            <a:noAutofit/>
          </a:bodyPr>
          <a:lstStyle/>
          <a:p>
            <a:endParaRPr lang="en-US" dirty="0"/>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12192000" cy="2403334"/>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reeform: Shape 7">
            <a:extLst>
              <a:ext uri="{FF2B5EF4-FFF2-40B4-BE49-F238E27FC236}">
                <a16:creationId xmlns:a16="http://schemas.microsoft.com/office/drawing/2014/main" id="{B7A25AB8-018D-4AE5-A574-6BAA008440FD}"/>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indent="-228600">
              <a:lnSpc>
                <a:spcPct val="90000"/>
              </a:lnSpc>
              <a:spcBef>
                <a:spcPts val="1000"/>
              </a:spcBef>
              <a:buFont typeface="Arial" panose="020B0604020202020204" pitchFamily="34" charset="0"/>
              <a:buChar char="•"/>
            </a:pPr>
            <a:r>
              <a:rPr lang="en-US" dirty="0">
                <a:solidFill>
                  <a:schemeClr val="bg1">
                    <a:alpha val="0"/>
                  </a:schemeClr>
                </a:solidFill>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‹N°›</a:t>
            </a:fld>
            <a:endParaRPr lang="en-US" dirty="0"/>
          </a:p>
        </p:txBody>
      </p:sp>
    </p:spTree>
    <p:extLst>
      <p:ext uri="{BB962C8B-B14F-4D97-AF65-F5344CB8AC3E}">
        <p14:creationId xmlns:p14="http://schemas.microsoft.com/office/powerpoint/2010/main" val="1396179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Freeform: Shape 8">
            <a:extLst>
              <a:ext uri="{FF2B5EF4-FFF2-40B4-BE49-F238E27FC236}">
                <a16:creationId xmlns:a16="http://schemas.microsoft.com/office/drawing/2014/main" id="{82C86F38-D8C8-456F-8A72-3A2DD495DC6F}"/>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a:t>
            </a:fld>
            <a:endParaRPr lang="en-US" dirty="0"/>
          </a:p>
        </p:txBody>
      </p:sp>
    </p:spTree>
    <p:extLst>
      <p:ext uri="{BB962C8B-B14F-4D97-AF65-F5344CB8AC3E}">
        <p14:creationId xmlns:p14="http://schemas.microsoft.com/office/powerpoint/2010/main" val="1897146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Freeform: Shape 9">
            <a:extLst>
              <a:ext uri="{FF2B5EF4-FFF2-40B4-BE49-F238E27FC236}">
                <a16:creationId xmlns:a16="http://schemas.microsoft.com/office/drawing/2014/main" id="{4CD36CFD-F607-4420-9136-F367C25BD39E}"/>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a:t>
            </a:fld>
            <a:endParaRPr lang="en-US" dirty="0"/>
          </a:p>
        </p:txBody>
      </p:sp>
    </p:spTree>
    <p:extLst>
      <p:ext uri="{BB962C8B-B14F-4D97-AF65-F5344CB8AC3E}">
        <p14:creationId xmlns:p14="http://schemas.microsoft.com/office/powerpoint/2010/main" val="307768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‹N°›</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91018"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1" r:id="rId3"/>
    <p:sldLayoutId id="2147483663" r:id="rId4"/>
    <p:sldLayoutId id="2147483664" r:id="rId5"/>
    <p:sldLayoutId id="2147483668" r:id="rId6"/>
    <p:sldLayoutId id="2147483666" r:id="rId7"/>
    <p:sldLayoutId id="2147483667" r:id="rId8"/>
    <p:sldLayoutId id="2147483655" r:id="rId9"/>
    <p:sldLayoutId id="2147483678" r:id="rId10"/>
    <p:sldLayoutId id="2147483650" r:id="rId11"/>
    <p:sldLayoutId id="2147483673" r:id="rId12"/>
    <p:sldLayoutId id="2147483659" r:id="rId13"/>
    <p:sldLayoutId id="2147483676" r:id="rId14"/>
    <p:sldLayoutId id="2147483652" r:id="rId15"/>
    <p:sldLayoutId id="2147483657" r:id="rId16"/>
    <p:sldLayoutId id="2147483662" r:id="rId17"/>
    <p:sldLayoutId id="2147483670" r:id="rId18"/>
    <p:sldLayoutId id="2147483672" r:id="rId19"/>
    <p:sldLayoutId id="2147483656" r:id="rId20"/>
    <p:sldLayoutId id="2147483674" r:id="rId21"/>
    <p:sldLayoutId id="2147483658" r:id="rId22"/>
    <p:sldLayoutId id="2147483661" r:id="rId23"/>
    <p:sldLayoutId id="2147483675" r:id="rId24"/>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2.xml"/><Relationship Id="rId5" Type="http://schemas.openxmlformats.org/officeDocument/2006/relationships/image" Target="../media/image2.emf"/><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1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9.xml"/><Relationship Id="rId1" Type="http://schemas.openxmlformats.org/officeDocument/2006/relationships/tags" Target="../tags/tag13.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9.xml"/><Relationship Id="rId1" Type="http://schemas.openxmlformats.org/officeDocument/2006/relationships/tags" Target="../tags/tag14.xml"/><Relationship Id="rId5" Type="http://schemas.openxmlformats.org/officeDocument/2006/relationships/image" Target="../media/image14.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9.xml"/><Relationship Id="rId1" Type="http://schemas.openxmlformats.org/officeDocument/2006/relationships/tags" Target="../tags/tag15.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5.xml"/><Relationship Id="rId7" Type="http://schemas.openxmlformats.org/officeDocument/2006/relationships/image" Target="../media/image19.png"/><Relationship Id="rId2" Type="http://schemas.openxmlformats.org/officeDocument/2006/relationships/slideLayout" Target="../slideLayouts/slideLayout14.xml"/><Relationship Id="rId1" Type="http://schemas.openxmlformats.org/officeDocument/2006/relationships/tags" Target="../tags/tag1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4.xml"/><Relationship Id="rId1" Type="http://schemas.openxmlformats.org/officeDocument/2006/relationships/tags" Target="../tags/tag1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ags" Target="../tags/tag4.xml"/><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5.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tags" Target="../tags/tag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1.xml"/><Relationship Id="rId1" Type="http://schemas.openxmlformats.org/officeDocument/2006/relationships/tags" Target="../tags/tag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1.xml"/><Relationship Id="rId1" Type="http://schemas.openxmlformats.org/officeDocument/2006/relationships/tags" Target="../tags/tag8.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4.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1.png"/><Relationship Id="rId2" Type="http://schemas.openxmlformats.org/officeDocument/2006/relationships/slideLayout" Target="../slideLayouts/slideLayout15.xml"/><Relationship Id="rId1" Type="http://schemas.openxmlformats.org/officeDocument/2006/relationships/tags" Target="../tags/tag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3"/>
          </p:nvPr>
        </p:nvPicPr>
        <p:blipFill rotWithShape="1">
          <a:blip r:embed="rId4" cstate="hqprint">
            <a:extLst>
              <a:ext uri="{28A0092B-C50C-407E-A947-70E740481C1C}">
                <a14:useLocalDpi xmlns:a14="http://schemas.microsoft.com/office/drawing/2010/main" val="0"/>
              </a:ext>
            </a:extLst>
          </a:blip>
          <a:srcRect t="2738" b="37707"/>
          <a:stretch/>
        </p:blipFill>
        <p:spPr>
          <a:xfrm>
            <a:off x="-1368675" y="1716897"/>
            <a:ext cx="12358255" cy="4840941"/>
          </a:xfrm>
        </p:spPr>
      </p:pic>
      <p:sp>
        <p:nvSpPr>
          <p:cNvPr id="6" name="Slide Number Placeholder 5">
            <a:extLst>
              <a:ext uri="{FF2B5EF4-FFF2-40B4-BE49-F238E27FC236}">
                <a16:creationId xmlns:a16="http://schemas.microsoft.com/office/drawing/2014/main" id="{6BA18819-234B-4658-8E2A-344560093701}"/>
              </a:ext>
            </a:extLst>
          </p:cNvPr>
          <p:cNvSpPr>
            <a:spLocks noGrp="1"/>
          </p:cNvSpPr>
          <p:nvPr>
            <p:ph type="sldNum" sz="quarter" idx="12"/>
          </p:nvPr>
        </p:nvSpPr>
        <p:spPr/>
        <p:txBody>
          <a:bodyPr/>
          <a:lstStyle/>
          <a:p>
            <a:pPr algn="r" rtl="0"/>
            <a:fld id="{97A94E25-127B-4C48-AF96-44BA7B823777}" type="slidenum">
              <a:rPr/>
              <a:pPr algn="r" rtl="0"/>
              <a:t>1</a:t>
            </a:fld>
            <a:endParaRPr lang="fr-fr" dirty="0"/>
          </a:p>
        </p:txBody>
      </p:sp>
      <p:sp>
        <p:nvSpPr>
          <p:cNvPr id="3" name="Rectangle 2"/>
          <p:cNvSpPr/>
          <p:nvPr/>
        </p:nvSpPr>
        <p:spPr>
          <a:xfrm>
            <a:off x="-83128" y="3352800"/>
            <a:ext cx="12358255" cy="3505200"/>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pic>
        <p:nvPicPr>
          <p:cNvPr id="12" name="Picture 11">
            <a:extLst>
              <a:ext uri="{FF2B5EF4-FFF2-40B4-BE49-F238E27FC236}">
                <a16:creationId xmlns:a16="http://schemas.microsoft.com/office/drawing/2014/main" id="{D7BB3911-B5B5-46C4-A9F5-1217DF3FA811}"/>
              </a:ext>
            </a:extLst>
          </p:cNvPr>
          <p:cNvPicPr>
            <a:picLocks noChangeAspect="1"/>
          </p:cNvPicPr>
          <p:nvPr/>
        </p:nvPicPr>
        <p:blipFill>
          <a:blip r:embed="rId5">
            <a:alphaModFix/>
          </a:blip>
          <a:stretch>
            <a:fillRect/>
          </a:stretch>
        </p:blipFill>
        <p:spPr>
          <a:xfrm>
            <a:off x="9093069" y="3873075"/>
            <a:ext cx="2454908" cy="2464650"/>
          </a:xfrm>
          <a:prstGeom prst="rect">
            <a:avLst/>
          </a:prstGeom>
          <a:effectLst>
            <a:outerShdw blurRad="342900" dist="50800" dir="5400000" algn="ctr" rotWithShape="0">
              <a:srgbClr val="000000">
                <a:alpha val="46000"/>
              </a:srgbClr>
            </a:outerShdw>
          </a:effectLst>
        </p:spPr>
      </p:pic>
      <p:sp>
        <p:nvSpPr>
          <p:cNvPr id="4" name="Rectangle 3"/>
          <p:cNvSpPr/>
          <p:nvPr/>
        </p:nvSpPr>
        <p:spPr>
          <a:xfrm>
            <a:off x="563908" y="3054044"/>
            <a:ext cx="8203574" cy="1901388"/>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0" dirty="0"/>
          </a:p>
        </p:txBody>
      </p:sp>
      <p:sp>
        <p:nvSpPr>
          <p:cNvPr id="31" name="Subtitle 30">
            <a:extLst>
              <a:ext uri="{FF2B5EF4-FFF2-40B4-BE49-F238E27FC236}">
                <a16:creationId xmlns:a16="http://schemas.microsoft.com/office/drawing/2014/main" id="{A14DE709-48F1-4F04-9976-F59A07019D8C}"/>
              </a:ext>
            </a:extLst>
          </p:cNvPr>
          <p:cNvSpPr>
            <a:spLocks noGrp="1"/>
          </p:cNvSpPr>
          <p:nvPr>
            <p:ph type="subTitle" idx="1"/>
          </p:nvPr>
        </p:nvSpPr>
        <p:spPr>
          <a:xfrm>
            <a:off x="584199" y="5242873"/>
            <a:ext cx="11065934" cy="1094852"/>
          </a:xfrm>
        </p:spPr>
        <p:txBody>
          <a:bodyPr>
            <a:normAutofit/>
          </a:bodyPr>
          <a:lstStyle/>
          <a:p>
            <a:pPr algn="l" rtl="0"/>
            <a:r>
              <a:rPr lang="fr-fr" b="0" i="0" u="none" baseline="0"/>
              <a:t>Au 1</a:t>
            </a:r>
            <a:r>
              <a:rPr lang="fr-fr" b="0" i="0" u="none" baseline="30000"/>
              <a:t>er</a:t>
            </a:r>
            <a:r>
              <a:rPr lang="fr-fr" b="0" i="0" u="none" baseline="0"/>
              <a:t> juillet 2021</a:t>
            </a:r>
          </a:p>
          <a:p>
            <a:pPr algn="l" rtl="0"/>
            <a:r>
              <a:rPr lang="fr-fr" b="0" i="0" u="none" baseline="0"/>
              <a:t>ROTARY INTERNATIONAL</a:t>
            </a:r>
            <a:endParaRPr lang="fr-fr" dirty="0"/>
          </a:p>
        </p:txBody>
      </p:sp>
      <p:sp>
        <p:nvSpPr>
          <p:cNvPr id="10" name="TextBox 9"/>
          <p:cNvSpPr txBox="1"/>
          <p:nvPr/>
        </p:nvSpPr>
        <p:spPr>
          <a:xfrm>
            <a:off x="836135" y="3233408"/>
            <a:ext cx="7689300" cy="1569660"/>
          </a:xfrm>
          <a:prstGeom prst="rect">
            <a:avLst/>
          </a:prstGeom>
          <a:noFill/>
        </p:spPr>
        <p:txBody>
          <a:bodyPr wrap="square" rtlCol="0">
            <a:spAutoFit/>
          </a:bodyPr>
          <a:lstStyle/>
          <a:p>
            <a:pPr algn="l" rtl="0"/>
            <a:r>
              <a:rPr lang="fr-fr" sz="4800" b="1" i="0" u="none" baseline="0" dirty="0">
                <a:solidFill>
                  <a:schemeClr val="bg1"/>
                </a:solidFill>
              </a:rPr>
              <a:t>EFFECTIFS DU ROTARY : ÉTAT DES LIEUX</a:t>
            </a:r>
            <a:endParaRPr lang="fr-fr" sz="4800" b="1" dirty="0">
              <a:solidFill>
                <a:schemeClr val="bg1"/>
              </a:solidFill>
            </a:endParaRPr>
          </a:p>
        </p:txBody>
      </p:sp>
    </p:spTree>
    <p:custDataLst>
      <p:tags r:id="rId1"/>
    </p:custDataLst>
    <p:extLst>
      <p:ext uri="{BB962C8B-B14F-4D97-AF65-F5344CB8AC3E}">
        <p14:creationId xmlns:p14="http://schemas.microsoft.com/office/powerpoint/2010/main" val="131487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txBox="1">
            <a:spLocks/>
          </p:cNvSpPr>
          <p:nvPr/>
        </p:nvSpPr>
        <p:spPr>
          <a:xfrm>
            <a:off x="0" y="-26203"/>
            <a:ext cx="12192000" cy="6884203"/>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fr-fr" dirty="0"/>
          </a:p>
        </p:txBody>
      </p:sp>
      <p:sp>
        <p:nvSpPr>
          <p:cNvPr id="6" name="TextBox 5"/>
          <p:cNvSpPr txBox="1"/>
          <p:nvPr/>
        </p:nvSpPr>
        <p:spPr>
          <a:xfrm>
            <a:off x="434379" y="756707"/>
            <a:ext cx="5250068" cy="69865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3600" b="1" i="0" u="none" strike="noStrike" cap="none" spc="0" normalizeH="0" baseline="0" dirty="0">
                <a:ln>
                  <a:noFill/>
                </a:ln>
                <a:solidFill>
                  <a:schemeClr val="bg1"/>
                </a:solidFill>
                <a:effectLst/>
                <a:uFillTx/>
                <a:latin typeface="Arial Narrow" panose="020B0606020202030204" pitchFamily="34" charset="0"/>
                <a:ea typeface="Arial"/>
                <a:cs typeface="Arial"/>
                <a:sym typeface="Arial"/>
              </a:rPr>
              <a:t>FACTEURS INFLUENÇANT </a:t>
            </a:r>
            <a:br>
              <a:rPr kumimoji="0" lang="fr-fr" sz="3600" b="1" i="0" u="none" strike="noStrike" cap="none" spc="0" normalizeH="0" dirty="0">
                <a:ln>
                  <a:noFill/>
                </a:ln>
                <a:solidFill>
                  <a:schemeClr val="bg1"/>
                </a:solidFill>
                <a:effectLst/>
                <a:uFillTx/>
                <a:latin typeface="Arial Narrow" panose="020B0606020202030204" pitchFamily="34" charset="0"/>
                <a:ea typeface="Arial"/>
                <a:cs typeface="Arial"/>
                <a:sym typeface="Arial"/>
              </a:rPr>
            </a:br>
            <a:r>
              <a:rPr kumimoji="0" lang="fr-fr" sz="3600" b="1" i="0" u="none" strike="noStrike" cap="none" spc="0" normalizeH="0" baseline="0" dirty="0">
                <a:ln>
                  <a:noFill/>
                </a:ln>
                <a:solidFill>
                  <a:schemeClr val="bg1"/>
                </a:solidFill>
                <a:effectLst/>
                <a:uFillTx/>
                <a:latin typeface="Arial Narrow" panose="020B0606020202030204" pitchFamily="34" charset="0"/>
                <a:ea typeface="Arial"/>
                <a:cs typeface="Arial"/>
                <a:sym typeface="Arial"/>
              </a:rPr>
              <a:t>LA SATISFACTION DES MEMBRES</a:t>
            </a:r>
          </a:p>
          <a:p>
            <a:pPr marL="0" marR="0" indent="0" algn="l" defTabSz="914400" rtl="0" fontAlgn="auto" latinLnBrk="0" hangingPunct="0">
              <a:lnSpc>
                <a:spcPct val="100000"/>
              </a:lnSpc>
              <a:spcBef>
                <a:spcPts val="0"/>
              </a:spcBef>
              <a:spcAft>
                <a:spcPts val="0"/>
              </a:spcAft>
              <a:buClrTx/>
              <a:buSzTx/>
              <a:buFontTx/>
              <a:buNone/>
              <a:tabLst/>
            </a:pPr>
            <a:r>
              <a:rPr kumimoji="0" lang="fr-fr" sz="3600" b="0" i="0" u="none" strike="noStrike" cap="none" spc="0" normalizeH="0" baseline="0" dirty="0">
                <a:ln>
                  <a:noFill/>
                </a:ln>
                <a:solidFill>
                  <a:schemeClr val="bg1"/>
                </a:solidFill>
                <a:effectLst/>
                <a:uFillTx/>
                <a:latin typeface="Arial Narrow" panose="020B0606020202030204" pitchFamily="34" charset="0"/>
                <a:ea typeface="Arial"/>
                <a:cs typeface="Arial"/>
                <a:sym typeface="Arial"/>
              </a:rPr>
              <a:t> </a:t>
            </a: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fr-fr" sz="3600" b="1" i="0" u="none" baseline="0" dirty="0">
                <a:solidFill>
                  <a:srgbClr val="01B4E7"/>
                </a:solidFill>
                <a:latin typeface="Arial Narrow" panose="020B0606020202030204" pitchFamily="34" charset="0"/>
                <a:ea typeface="Arial"/>
                <a:cs typeface="Arial"/>
                <a:sym typeface="Arial"/>
              </a:rPr>
              <a:t>Se sentir à l'aise avec les autres membres de clubs</a:t>
            </a:r>
            <a:endParaRPr lang="fr-fr" sz="3600" b="1" dirty="0">
              <a:solidFill>
                <a:srgbClr val="01B4E7"/>
              </a:solidFill>
              <a:latin typeface="Arial Narrow" panose="020B0606020202030204" pitchFamily="34" charset="0"/>
              <a:ea typeface="Arial"/>
              <a:cs typeface="Arial"/>
              <a:sym typeface="Arial"/>
            </a:endParaRP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fr-fr" sz="3200" b="0" i="0" u="none" baseline="0" dirty="0">
                <a:solidFill>
                  <a:schemeClr val="bg1"/>
                </a:solidFill>
                <a:latin typeface="Arial Narrow" panose="020B0606020202030204" pitchFamily="34" charset="0"/>
                <a:ea typeface="Arial"/>
                <a:cs typeface="Arial"/>
                <a:sym typeface="Arial"/>
              </a:rPr>
              <a:t>Impact positif du club dans la ville</a:t>
            </a: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fr-fr" sz="3200" b="0" i="0" u="none" baseline="0" dirty="0">
                <a:solidFill>
                  <a:schemeClr val="bg1"/>
                </a:solidFill>
                <a:latin typeface="Arial Narrow" panose="020B0606020202030204" pitchFamily="34" charset="0"/>
                <a:ea typeface="Arial"/>
                <a:cs typeface="Arial"/>
                <a:sym typeface="Arial"/>
              </a:rPr>
              <a:t>Confiance dans les dirigeants du club</a:t>
            </a: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fr-fr" sz="3200" b="0" i="0" u="none" baseline="0" dirty="0">
                <a:solidFill>
                  <a:schemeClr val="bg1"/>
                </a:solidFill>
                <a:latin typeface="Arial Narrow" panose="020B0606020202030204" pitchFamily="34" charset="0"/>
                <a:ea typeface="Arial"/>
                <a:cs typeface="Arial"/>
                <a:sym typeface="Arial"/>
              </a:rPr>
              <a:t>Intérêt des réunions du club</a:t>
            </a:r>
          </a:p>
          <a:p>
            <a:pPr marR="0" algn="l" defTabSz="914400" rtl="0" fontAlgn="auto" latinLnBrk="0" hangingPunct="0">
              <a:lnSpc>
                <a:spcPct val="100000"/>
              </a:lnSpc>
              <a:spcBef>
                <a:spcPts val="0"/>
              </a:spcBef>
              <a:spcAft>
                <a:spcPts val="0"/>
              </a:spcAft>
              <a:buClrTx/>
              <a:buSzTx/>
              <a:tabLst/>
            </a:pPr>
            <a:endParaRPr lang="fr-fr" sz="3600" dirty="0">
              <a:solidFill>
                <a:schemeClr val="bg1"/>
              </a:solidFill>
              <a:latin typeface="Arial Narrow" panose="020B0606020202030204" pitchFamily="34" charset="0"/>
              <a:ea typeface="Arial"/>
              <a:cs typeface="Arial"/>
              <a:sym typeface="Arial"/>
            </a:endParaRPr>
          </a:p>
          <a:p>
            <a:pPr marR="0" algn="l" defTabSz="914400" rtl="0" fontAlgn="auto" latinLnBrk="0" hangingPunct="0">
              <a:lnSpc>
                <a:spcPct val="100000"/>
              </a:lnSpc>
              <a:spcBef>
                <a:spcPts val="0"/>
              </a:spcBef>
              <a:spcAft>
                <a:spcPts val="0"/>
              </a:spcAft>
              <a:buClrTx/>
              <a:buSzTx/>
              <a:tabLst/>
            </a:pPr>
            <a:endParaRPr lang="fr-fr" dirty="0">
              <a:solidFill>
                <a:srgbClr val="000000"/>
              </a:solidFill>
              <a:latin typeface="Arial"/>
              <a:ea typeface="Arial"/>
              <a:cs typeface="Arial"/>
              <a:sym typeface="Arial"/>
            </a:endParaRPr>
          </a:p>
          <a:p>
            <a:pPr marL="342900" marR="0" indent="-342900" algn="l" defTabSz="914400" rtl="0" fontAlgn="auto" latinLnBrk="0" hangingPunct="0">
              <a:lnSpc>
                <a:spcPct val="100000"/>
              </a:lnSpc>
              <a:spcBef>
                <a:spcPts val="0"/>
              </a:spcBef>
              <a:spcAft>
                <a:spcPts val="0"/>
              </a:spcAft>
              <a:buClrTx/>
              <a:buSzTx/>
              <a:buFont typeface="+mj-lt"/>
              <a:buAutoNum type="arabicPeriod"/>
              <a:tabLst/>
            </a:pPr>
            <a:endParaRPr lang="fr-fr" dirty="0">
              <a:solidFill>
                <a:srgbClr val="000000"/>
              </a:solidFill>
              <a:latin typeface="Arial"/>
              <a:ea typeface="Arial"/>
              <a:cs typeface="Arial"/>
              <a:sym typeface="Arial"/>
            </a:endParaRPr>
          </a:p>
        </p:txBody>
      </p:sp>
      <p:sp>
        <p:nvSpPr>
          <p:cNvPr id="5" name="TextBox 4"/>
          <p:cNvSpPr txBox="1"/>
          <p:nvPr/>
        </p:nvSpPr>
        <p:spPr>
          <a:xfrm>
            <a:off x="6507555" y="756707"/>
            <a:ext cx="5593153" cy="4462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0" hangingPunct="0">
              <a:lnSpc>
                <a:spcPct val="100000"/>
              </a:lnSpc>
              <a:spcBef>
                <a:spcPts val="0"/>
              </a:spcBef>
              <a:spcAft>
                <a:spcPts val="0"/>
              </a:spcAft>
              <a:buClrTx/>
              <a:buSzTx/>
              <a:tabLst/>
            </a:pPr>
            <a:r>
              <a:rPr lang="fr-fr" sz="3600" b="1" i="0" u="none" baseline="0" dirty="0">
                <a:solidFill>
                  <a:schemeClr val="bg1"/>
                </a:solidFill>
                <a:latin typeface="Arial Narrow" panose="020B0606020202030204" pitchFamily="34" charset="0"/>
                <a:ea typeface="Arial"/>
                <a:cs typeface="Arial"/>
                <a:sym typeface="Arial"/>
              </a:rPr>
              <a:t>FACTEURS INFLUENÇANT </a:t>
            </a:r>
            <a:br>
              <a:rPr lang="fr-fr" sz="3600" b="1" dirty="0">
                <a:solidFill>
                  <a:schemeClr val="bg1"/>
                </a:solidFill>
                <a:latin typeface="Arial Narrow" panose="020B0606020202030204" pitchFamily="34" charset="0"/>
                <a:ea typeface="Arial"/>
                <a:cs typeface="Arial"/>
                <a:sym typeface="Arial"/>
              </a:rPr>
            </a:br>
            <a:r>
              <a:rPr lang="fr-fr" sz="3600" b="1" i="0" u="none" baseline="0" dirty="0">
                <a:solidFill>
                  <a:schemeClr val="bg1"/>
                </a:solidFill>
                <a:latin typeface="Arial Narrow" panose="020B0606020202030204" pitchFamily="34" charset="0"/>
                <a:ea typeface="Arial"/>
                <a:cs typeface="Arial"/>
                <a:sym typeface="Arial"/>
              </a:rPr>
              <a:t>LA FIDÉLISATION DES MEMBRES </a:t>
            </a:r>
          </a:p>
          <a:p>
            <a:pPr marR="0" algn="l" defTabSz="914400" rtl="0" fontAlgn="auto" latinLnBrk="0" hangingPunct="0">
              <a:lnSpc>
                <a:spcPct val="100000"/>
              </a:lnSpc>
              <a:spcBef>
                <a:spcPts val="0"/>
              </a:spcBef>
              <a:spcAft>
                <a:spcPts val="0"/>
              </a:spcAft>
              <a:buClrTx/>
              <a:buSzTx/>
              <a:tabLst/>
            </a:pPr>
            <a:br>
              <a:rPr lang="fr-fr" sz="3600" b="1" dirty="0">
                <a:solidFill>
                  <a:schemeClr val="bg1"/>
                </a:solidFill>
                <a:latin typeface="Arial Narrow" panose="020B0606020202030204" pitchFamily="34" charset="0"/>
                <a:ea typeface="Arial"/>
                <a:cs typeface="Arial"/>
                <a:sym typeface="Arial"/>
              </a:rPr>
            </a:br>
            <a:r>
              <a:rPr lang="fr-fr" sz="3600" b="1" i="0" u="none" baseline="0" dirty="0">
                <a:solidFill>
                  <a:srgbClr val="01B4E7"/>
                </a:solidFill>
                <a:latin typeface="Arial Narrow" panose="020B0606020202030204" pitchFamily="34" charset="0"/>
                <a:ea typeface="Arial"/>
                <a:cs typeface="Arial"/>
                <a:sym typeface="Arial"/>
              </a:rPr>
              <a:t>1. Se sentir à l'aise avec les autres membres de clubs</a:t>
            </a:r>
          </a:p>
          <a:p>
            <a:pPr marR="0" algn="l" defTabSz="914400" rtl="0" fontAlgn="auto" latinLnBrk="0" hangingPunct="0">
              <a:lnSpc>
                <a:spcPct val="100000"/>
              </a:lnSpc>
              <a:spcBef>
                <a:spcPts val="0"/>
              </a:spcBef>
              <a:spcAft>
                <a:spcPts val="0"/>
              </a:spcAft>
              <a:buClrTx/>
              <a:buSzTx/>
              <a:tabLst/>
            </a:pPr>
            <a:r>
              <a:rPr lang="fr-fr" sz="3200" b="1" i="0" u="none" baseline="0" dirty="0">
                <a:solidFill>
                  <a:schemeClr val="bg1"/>
                </a:solidFill>
                <a:latin typeface="Arial Narrow" panose="020B0606020202030204" pitchFamily="34" charset="0"/>
                <a:ea typeface="Arial"/>
                <a:cs typeface="Arial"/>
                <a:sym typeface="Arial"/>
              </a:rPr>
              <a:t>2. </a:t>
            </a:r>
            <a:r>
              <a:rPr lang="fr-fr" sz="3200" b="0" i="0" u="none" baseline="0" dirty="0">
                <a:solidFill>
                  <a:schemeClr val="bg1"/>
                </a:solidFill>
                <a:latin typeface="Arial Narrow" panose="020B0606020202030204" pitchFamily="34" charset="0"/>
                <a:ea typeface="Arial"/>
                <a:cs typeface="Arial"/>
                <a:sym typeface="Arial"/>
              </a:rPr>
              <a:t>Intérêt des réunions du club</a:t>
            </a:r>
          </a:p>
          <a:p>
            <a:pPr marR="0" algn="l" defTabSz="914400" rtl="0" fontAlgn="auto" latinLnBrk="0" hangingPunct="0">
              <a:lnSpc>
                <a:spcPct val="100000"/>
              </a:lnSpc>
              <a:spcBef>
                <a:spcPts val="0"/>
              </a:spcBef>
              <a:spcAft>
                <a:spcPts val="0"/>
              </a:spcAft>
              <a:buClrTx/>
              <a:buSzTx/>
              <a:tabLst/>
            </a:pPr>
            <a:endParaRPr lang="fr-fr" dirty="0">
              <a:solidFill>
                <a:srgbClr val="000000"/>
              </a:solidFill>
              <a:latin typeface="Arial"/>
              <a:ea typeface="Arial"/>
              <a:cs typeface="Arial"/>
              <a:sym typeface="Arial"/>
            </a:endParaRPr>
          </a:p>
          <a:p>
            <a:pPr marL="342900" marR="0" indent="-342900" algn="l" defTabSz="914400" rtl="0" fontAlgn="auto" latinLnBrk="0" hangingPunct="0">
              <a:lnSpc>
                <a:spcPct val="100000"/>
              </a:lnSpc>
              <a:spcBef>
                <a:spcPts val="0"/>
              </a:spcBef>
              <a:spcAft>
                <a:spcPts val="0"/>
              </a:spcAft>
              <a:buClrTx/>
              <a:buSzTx/>
              <a:buFont typeface="+mj-lt"/>
              <a:buAutoNum type="arabicPeriod"/>
              <a:tabLst/>
            </a:pPr>
            <a:endParaRPr lang="fr-fr" dirty="0">
              <a:solidFill>
                <a:srgbClr val="000000"/>
              </a:solidFill>
              <a:latin typeface="Arial"/>
              <a:ea typeface="Arial"/>
              <a:cs typeface="Arial"/>
              <a:sym typeface="Arial"/>
            </a:endParaRPr>
          </a:p>
        </p:txBody>
      </p:sp>
      <p:cxnSp>
        <p:nvCxnSpPr>
          <p:cNvPr id="8" name="Straight Connector 7"/>
          <p:cNvCxnSpPr/>
          <p:nvPr/>
        </p:nvCxnSpPr>
        <p:spPr>
          <a:xfrm flipH="1" flipV="1">
            <a:off x="6073177" y="756708"/>
            <a:ext cx="22823" cy="5940085"/>
          </a:xfrm>
          <a:prstGeom prst="line">
            <a:avLst/>
          </a:prstGeom>
          <a:ln w="47625">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9628761" y="4455268"/>
            <a:ext cx="2042807" cy="204280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6993729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lgn="r" rtl="0"/>
            <a:fld id="{97A94E25-127B-4C48-AF96-44BA7B823777}" type="slidenum">
              <a:rPr/>
              <a:pPr algn="r" rtl="0"/>
              <a:t>11</a:t>
            </a:fld>
            <a:endParaRPr lang="fr-fr" dirty="0"/>
          </a:p>
        </p:txBody>
      </p:sp>
      <p:sp>
        <p:nvSpPr>
          <p:cNvPr id="5" name="Text Placeholder 4"/>
          <p:cNvSpPr>
            <a:spLocks noGrp="1"/>
          </p:cNvSpPr>
          <p:nvPr>
            <p:ph type="body" sz="quarter" idx="4294967295"/>
          </p:nvPr>
        </p:nvSpPr>
        <p:spPr>
          <a:xfrm>
            <a:off x="573741" y="1905163"/>
            <a:ext cx="3234375" cy="2973079"/>
          </a:xfrm>
        </p:spPr>
        <p:txBody>
          <a:bodyPr>
            <a:normAutofit fontScale="92500" lnSpcReduction="20000"/>
          </a:bodyPr>
          <a:lstStyle/>
          <a:p>
            <a:pPr marL="0" indent="0" algn="ctr" rtl="0">
              <a:buNone/>
            </a:pPr>
            <a:r>
              <a:rPr lang="fr-fr" sz="3600" b="1" i="0" u="none" baseline="0" dirty="0">
                <a:solidFill>
                  <a:srgbClr val="58585A"/>
                </a:solidFill>
              </a:rPr>
              <a:t>DIVERSITÉ</a:t>
            </a:r>
            <a:endParaRPr lang="fr-fr" b="1" dirty="0">
              <a:solidFill>
                <a:srgbClr val="58585A"/>
              </a:solidFill>
            </a:endParaRPr>
          </a:p>
          <a:p>
            <a:pPr marL="0" indent="0" algn="l" rtl="0">
              <a:lnSpc>
                <a:spcPct val="100000"/>
              </a:lnSpc>
              <a:buNone/>
            </a:pPr>
            <a:r>
              <a:rPr lang="fr-fr" sz="3000" b="0" i="0" u="none" baseline="0" dirty="0">
                <a:solidFill>
                  <a:srgbClr val="58585A"/>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Accueillir des personnes issues de </a:t>
            </a:r>
            <a:r>
              <a:rPr lang="fr-fr" sz="3000" b="1" i="0" u="none" baseline="0" dirty="0">
                <a:solidFill>
                  <a:srgbClr val="01B4E7"/>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tous les milieux</a:t>
            </a:r>
            <a:r>
              <a:rPr lang="fr-fr" sz="3000" b="0" i="0" u="none" baseline="0" dirty="0">
                <a:solidFill>
                  <a:srgbClr val="58585A"/>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indépendamment de leur culture, leur expérience et </a:t>
            </a:r>
            <a:r>
              <a:rPr lang="fr-fr" sz="3000" b="0" i="0" u="none" baseline="0" dirty="0">
                <a:solidFill>
                  <a:srgbClr val="01B4E7"/>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leur identité</a:t>
            </a:r>
            <a:endParaRPr lang="fr-fr" b="1" dirty="0">
              <a:solidFill>
                <a:srgbClr val="01B4E7"/>
              </a:solidFill>
            </a:endParaRPr>
          </a:p>
        </p:txBody>
      </p:sp>
      <p:sp>
        <p:nvSpPr>
          <p:cNvPr id="9" name="Text Placeholder 4"/>
          <p:cNvSpPr txBox="1">
            <a:spLocks/>
          </p:cNvSpPr>
          <p:nvPr/>
        </p:nvSpPr>
        <p:spPr>
          <a:xfrm>
            <a:off x="4346092" y="1969864"/>
            <a:ext cx="3865574" cy="324019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Font typeface="Arial" panose="020B0604020202020204" pitchFamily="34" charset="0"/>
              <a:buNone/>
            </a:pPr>
            <a:r>
              <a:rPr lang="fr-fr" sz="3900" b="1" i="0" u="none" baseline="0" dirty="0">
                <a:solidFill>
                  <a:srgbClr val="58585A"/>
                </a:solidFill>
              </a:rPr>
              <a:t>ÉQUITÉ</a:t>
            </a:r>
            <a:endParaRPr lang="fr-fr" b="1" dirty="0">
              <a:solidFill>
                <a:srgbClr val="58585A"/>
              </a:solidFill>
            </a:endParaRPr>
          </a:p>
          <a:p>
            <a:pPr marL="0" indent="0" algn="l" rtl="0">
              <a:lnSpc>
                <a:spcPct val="120000"/>
              </a:lnSpc>
              <a:buNone/>
            </a:pPr>
            <a:r>
              <a:rPr lang="fr-fr" sz="3000" b="0" i="0" u="none" baseline="0" dirty="0">
                <a:solidFill>
                  <a:srgbClr val="58585A"/>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S'assurer que chaque personne a </a:t>
            </a:r>
            <a:r>
              <a:rPr lang="fr-fr" sz="3000" b="1" i="0" u="none" baseline="0" dirty="0">
                <a:solidFill>
                  <a:srgbClr val="01B4E7"/>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accès </a:t>
            </a:r>
            <a:r>
              <a:rPr lang="fr-fr" sz="3000" b="0" i="0" u="none" baseline="0" dirty="0">
                <a:solidFill>
                  <a:srgbClr val="58585A"/>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aux ressources, opportunités, réseaux et soutien dont elle a besoin </a:t>
            </a:r>
            <a:r>
              <a:rPr lang="fr-fr" sz="3000" b="1" i="0" u="none" baseline="0" dirty="0">
                <a:solidFill>
                  <a:srgbClr val="01B4E7"/>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pour prospérer</a:t>
            </a:r>
            <a:r>
              <a:rPr lang="fr-fr" sz="3000" b="0" i="0" u="none" baseline="0" dirty="0">
                <a:solidFill>
                  <a:srgbClr val="58585A"/>
                </a:solidFill>
              </a:rPr>
              <a:t>	</a:t>
            </a:r>
          </a:p>
        </p:txBody>
      </p:sp>
      <p:sp>
        <p:nvSpPr>
          <p:cNvPr id="10" name="Text Placeholder 4"/>
          <p:cNvSpPr txBox="1">
            <a:spLocks/>
          </p:cNvSpPr>
          <p:nvPr/>
        </p:nvSpPr>
        <p:spPr>
          <a:xfrm>
            <a:off x="8417903" y="1911980"/>
            <a:ext cx="3443897" cy="33713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Font typeface="Arial" panose="020B0604020202020204" pitchFamily="34" charset="0"/>
              <a:buNone/>
            </a:pPr>
            <a:r>
              <a:rPr lang="fr-fr" sz="3600" b="1" i="0" u="none" baseline="0" dirty="0">
                <a:solidFill>
                  <a:srgbClr val="58585A"/>
                </a:solidFill>
              </a:rPr>
              <a:t>INCLUSION</a:t>
            </a:r>
            <a:endParaRPr lang="fr-fr" b="1" dirty="0">
              <a:solidFill>
                <a:srgbClr val="58585A"/>
              </a:solidFill>
            </a:endParaRPr>
          </a:p>
          <a:p>
            <a:pPr marL="0" indent="0" algn="l" rtl="0">
              <a:lnSpc>
                <a:spcPct val="100000"/>
              </a:lnSpc>
              <a:buNone/>
            </a:pPr>
            <a:r>
              <a:rPr lang="fr-fr" sz="3000" b="0" i="0" u="none" baseline="0" dirty="0">
                <a:solidFill>
                  <a:srgbClr val="58585A"/>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Créer une culture diverse où chacun </a:t>
            </a:r>
            <a:r>
              <a:rPr lang="fr-fr" sz="3000" b="1" i="0" u="none" baseline="0" dirty="0">
                <a:solidFill>
                  <a:srgbClr val="01B4E7"/>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est valorisé et accueilli </a:t>
            </a:r>
          </a:p>
        </p:txBody>
      </p:sp>
      <p:sp>
        <p:nvSpPr>
          <p:cNvPr id="13" name="Title 7"/>
          <p:cNvSpPr txBox="1">
            <a:spLocks/>
          </p:cNvSpPr>
          <p:nvPr/>
        </p:nvSpPr>
        <p:spPr>
          <a:xfrm>
            <a:off x="-1" y="0"/>
            <a:ext cx="12192001" cy="1637275"/>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fr-fr" dirty="0"/>
          </a:p>
        </p:txBody>
      </p:sp>
      <p:sp>
        <p:nvSpPr>
          <p:cNvPr id="2" name="TextBox 1"/>
          <p:cNvSpPr txBox="1"/>
          <p:nvPr/>
        </p:nvSpPr>
        <p:spPr>
          <a:xfrm>
            <a:off x="717176" y="399092"/>
            <a:ext cx="9474572" cy="769441"/>
          </a:xfrm>
          <a:prstGeom prst="rect">
            <a:avLst/>
          </a:prstGeom>
          <a:noFill/>
        </p:spPr>
        <p:txBody>
          <a:bodyPr wrap="square" rtlCol="0">
            <a:spAutoFit/>
          </a:bodyPr>
          <a:lstStyle/>
          <a:p>
            <a:pPr algn="l" rtl="0"/>
            <a:r>
              <a:rPr lang="fr-fr" sz="4400" b="1" i="0" u="none" baseline="0" dirty="0">
                <a:solidFill>
                  <a:schemeClr val="bg1"/>
                </a:solidFill>
              </a:rPr>
              <a:t>VISITEZ ROTARY.ORG/DEI</a:t>
            </a:r>
            <a:endParaRPr lang="fr-fr" sz="4400" b="1" dirty="0">
              <a:solidFill>
                <a:schemeClr val="bg1"/>
              </a:solidFill>
            </a:endParaRPr>
          </a:p>
        </p:txBody>
      </p:sp>
      <p:cxnSp>
        <p:nvCxnSpPr>
          <p:cNvPr id="4" name="Straight Connector 3"/>
          <p:cNvCxnSpPr/>
          <p:nvPr/>
        </p:nvCxnSpPr>
        <p:spPr>
          <a:xfrm flipH="1">
            <a:off x="4014352" y="1905163"/>
            <a:ext cx="1" cy="3331783"/>
          </a:xfrm>
          <a:prstGeom prst="line">
            <a:avLst/>
          </a:prstGeom>
          <a:ln w="47625">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272578" y="1878273"/>
            <a:ext cx="1" cy="3331783"/>
          </a:xfrm>
          <a:prstGeom prst="line">
            <a:avLst/>
          </a:prstGeom>
          <a:ln w="47625">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71460" y="5651346"/>
            <a:ext cx="11902004" cy="954107"/>
          </a:xfrm>
          <a:prstGeom prst="rect">
            <a:avLst/>
          </a:prstGeom>
        </p:spPr>
        <p:txBody>
          <a:bodyPr wrap="square">
            <a:spAutoFit/>
          </a:bodyPr>
          <a:lstStyle/>
          <a:p>
            <a:pPr algn="ctr" rtl="0"/>
            <a:r>
              <a:rPr lang="fr-fr" sz="2800" b="0" i="1" u="none" baseline="0" dirty="0">
                <a:solidFill>
                  <a:srgbClr val="6F6F6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Nous nous engageons à être honnêtes et transparents sur notre parcours en matière de diversité, d'équité et d'inclusion et à continuer de tirer des enseignements.</a:t>
            </a:r>
            <a:endParaRPr lang="fr-fr" sz="2800" i="1" dirty="0">
              <a:latin typeface="Arial Narrow" panose="020B0606020202030204" pitchFamily="34" charset="0"/>
            </a:endParaRPr>
          </a:p>
        </p:txBody>
      </p:sp>
    </p:spTree>
    <p:custDataLst>
      <p:tags r:id="rId1"/>
    </p:custDataLst>
    <p:extLst>
      <p:ext uri="{BB962C8B-B14F-4D97-AF65-F5344CB8AC3E}">
        <p14:creationId xmlns:p14="http://schemas.microsoft.com/office/powerpoint/2010/main" val="354475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D6E5075-0151-4976-AD23-641993172150}"/>
              </a:ext>
            </a:extLst>
          </p:cNvPr>
          <p:cNvSpPr>
            <a:spLocks noGrp="1"/>
          </p:cNvSpPr>
          <p:nvPr>
            <p:ph type="sldNum" sz="quarter" idx="12"/>
          </p:nvPr>
        </p:nvSpPr>
        <p:spPr/>
        <p:txBody>
          <a:bodyPr/>
          <a:lstStyle/>
          <a:p>
            <a:pPr algn="r" rtl="0"/>
            <a:fld id="{97A94E25-127B-4C48-AF96-44BA7B823777}" type="slidenum">
              <a:rPr/>
              <a:pPr algn="r" rtl="0"/>
              <a:t>12</a:t>
            </a:fld>
            <a:endParaRPr lang="fr-fr" dirty="0"/>
          </a:p>
        </p:txBody>
      </p:sp>
      <p:sp>
        <p:nvSpPr>
          <p:cNvPr id="9" name="Title 7"/>
          <p:cNvSpPr txBox="1">
            <a:spLocks/>
          </p:cNvSpPr>
          <p:nvPr/>
        </p:nvSpPr>
        <p:spPr>
          <a:xfrm>
            <a:off x="0" y="-286940"/>
            <a:ext cx="8811491" cy="7144939"/>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fr-fr" dirty="0"/>
          </a:p>
        </p:txBody>
      </p:sp>
      <p:sp>
        <p:nvSpPr>
          <p:cNvPr id="8" name="Subtitle 52">
            <a:extLst>
              <a:ext uri="{FF2B5EF4-FFF2-40B4-BE49-F238E27FC236}">
                <a16:creationId xmlns:a16="http://schemas.microsoft.com/office/drawing/2014/main" id="{B358482D-91A1-4E7B-A8BC-6BCA29C29614}"/>
              </a:ext>
            </a:extLst>
          </p:cNvPr>
          <p:cNvSpPr txBox="1">
            <a:spLocks/>
          </p:cNvSpPr>
          <p:nvPr/>
        </p:nvSpPr>
        <p:spPr>
          <a:xfrm>
            <a:off x="619361" y="3142061"/>
            <a:ext cx="5879822" cy="27482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0" fontAlgn="base"/>
            <a:r>
              <a:rPr lang="fr-fr" sz="3000" b="0" i="0" u="none" baseline="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membres qui sont satisfaits de leur expérience au Rotary ont plus de chances de rester. </a:t>
            </a:r>
            <a:br>
              <a:rPr lang="fr-fr" sz="3000">
                <a:latin typeface="Arial Narrow" panose="020B0606020202030204" pitchFamily="34" charset="0"/>
              </a:rPr>
            </a:br>
            <a:r>
              <a:rPr lang="fr-fr" sz="3000" b="0" i="0" u="none" baseline="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En outre, ils font profiter les autres de cette expérience enrichissante, car leur enthousiasme est contagieux. </a:t>
            </a:r>
          </a:p>
        </p:txBody>
      </p:sp>
      <p:sp>
        <p:nvSpPr>
          <p:cNvPr id="53" name="Subtitle 52">
            <a:extLst>
              <a:ext uri="{FF2B5EF4-FFF2-40B4-BE49-F238E27FC236}">
                <a16:creationId xmlns:a16="http://schemas.microsoft.com/office/drawing/2014/main" id="{B358482D-91A1-4E7B-A8BC-6BCA29C29614}"/>
              </a:ext>
            </a:extLst>
          </p:cNvPr>
          <p:cNvSpPr>
            <a:spLocks noGrp="1"/>
          </p:cNvSpPr>
          <p:nvPr>
            <p:ph type="subTitle" idx="1"/>
          </p:nvPr>
        </p:nvSpPr>
        <p:spPr>
          <a:xfrm>
            <a:off x="619360" y="5910976"/>
            <a:ext cx="5879821" cy="1135062"/>
          </a:xfrm>
        </p:spPr>
        <p:txBody>
          <a:bodyPr>
            <a:noAutofit/>
          </a:bodyPr>
          <a:lstStyle/>
          <a:p>
            <a:pPr algn="l" rtl="0">
              <a:lnSpc>
                <a:spcPct val="100000"/>
              </a:lnSpc>
            </a:pPr>
            <a:r>
              <a:rPr lang="fr-fr" sz="2800" b="1" i="0" u="none" baseline="0" dirty="0">
                <a:solidFill>
                  <a:srgbClr val="01B4E7"/>
                </a:solidFill>
              </a:rPr>
              <a:t>ROTARY.ORG/FR/MEMBERSHIP</a:t>
            </a:r>
            <a:br>
              <a:rPr lang="fr-fr" sz="3200" b="1" dirty="0">
                <a:solidFill>
                  <a:srgbClr val="01B4E7"/>
                </a:solidFill>
              </a:rPr>
            </a:br>
            <a:endParaRPr lang="fr-fr" sz="3200" dirty="0">
              <a:solidFill>
                <a:srgbClr val="01B4E7"/>
              </a:solidFill>
            </a:endParaRPr>
          </a:p>
        </p:txBody>
      </p:sp>
      <p:sp>
        <p:nvSpPr>
          <p:cNvPr id="27" name="Text Placeholder 26">
            <a:extLst>
              <a:ext uri="{FF2B5EF4-FFF2-40B4-BE49-F238E27FC236}">
                <a16:creationId xmlns:a16="http://schemas.microsoft.com/office/drawing/2014/main" id="{21C509E8-9E06-4605-B923-467D6758AC29}"/>
              </a:ext>
            </a:extLst>
          </p:cNvPr>
          <p:cNvSpPr>
            <a:spLocks noGrp="1"/>
          </p:cNvSpPr>
          <p:nvPr>
            <p:ph type="body" sz="quarter" idx="14"/>
          </p:nvPr>
        </p:nvSpPr>
        <p:spPr>
          <a:xfrm>
            <a:off x="619362" y="1185272"/>
            <a:ext cx="5271271" cy="1135062"/>
          </a:xfrm>
        </p:spPr>
        <p:txBody>
          <a:bodyPr/>
          <a:lstStyle/>
          <a:p>
            <a:pPr lvl="0" algn="l" rtl="0"/>
            <a:r>
              <a:rPr lang="fr-fr" b="1" i="0" u="none" baseline="0"/>
              <a:t>PRIVILÉGIER </a:t>
            </a:r>
            <a:br>
              <a:rPr lang="fr-fr"/>
            </a:br>
            <a:r>
              <a:rPr lang="fr-fr" b="1" i="0" u="none" baseline="0"/>
              <a:t>L'EXPÉRIENCE DES MEMBRES</a:t>
            </a:r>
            <a:endParaRPr lang="fr-fr" dirty="0"/>
          </a:p>
        </p:txBody>
      </p:sp>
      <p:pic>
        <p:nvPicPr>
          <p:cNvPr id="12" name="Picture 1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025791" y="-98854"/>
            <a:ext cx="5179771" cy="7769656"/>
          </a:xfrm>
          <a:prstGeom prst="rect">
            <a:avLst/>
          </a:prstGeom>
        </p:spPr>
      </p:pic>
    </p:spTree>
    <p:custDataLst>
      <p:tags r:id="rId1"/>
    </p:custDataLst>
    <p:extLst>
      <p:ext uri="{BB962C8B-B14F-4D97-AF65-F5344CB8AC3E}">
        <p14:creationId xmlns:p14="http://schemas.microsoft.com/office/powerpoint/2010/main" val="103122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4"/>
          <a:stretch>
            <a:fillRect/>
          </a:stretch>
        </p:blipFill>
        <p:spPr>
          <a:xfrm>
            <a:off x="3410621" y="-87672"/>
            <a:ext cx="9277655" cy="6945672"/>
          </a:xfrm>
          <a:prstGeom prst="rect">
            <a:avLst/>
          </a:prstGeom>
        </p:spPr>
      </p:pic>
      <p:sp>
        <p:nvSpPr>
          <p:cNvPr id="6" name="Slide Number Placeholder 5">
            <a:extLst>
              <a:ext uri="{FF2B5EF4-FFF2-40B4-BE49-F238E27FC236}">
                <a16:creationId xmlns:a16="http://schemas.microsoft.com/office/drawing/2014/main" id="{FD6E5075-0151-4976-AD23-641993172150}"/>
              </a:ext>
            </a:extLst>
          </p:cNvPr>
          <p:cNvSpPr>
            <a:spLocks noGrp="1"/>
          </p:cNvSpPr>
          <p:nvPr>
            <p:ph type="sldNum" sz="quarter" idx="12"/>
          </p:nvPr>
        </p:nvSpPr>
        <p:spPr/>
        <p:txBody>
          <a:bodyPr/>
          <a:lstStyle/>
          <a:p>
            <a:pPr algn="r" rtl="0"/>
            <a:fld id="{97A94E25-127B-4C48-AF96-44BA7B823777}" type="slidenum">
              <a:rPr/>
              <a:pPr algn="r" rtl="0"/>
              <a:t>13</a:t>
            </a:fld>
            <a:endParaRPr lang="fr-fr" dirty="0"/>
          </a:p>
        </p:txBody>
      </p:sp>
      <p:sp>
        <p:nvSpPr>
          <p:cNvPr id="8" name="Subtitle 52">
            <a:extLst>
              <a:ext uri="{FF2B5EF4-FFF2-40B4-BE49-F238E27FC236}">
                <a16:creationId xmlns:a16="http://schemas.microsoft.com/office/drawing/2014/main" id="{B358482D-91A1-4E7B-A8BC-6BCA29C29614}"/>
              </a:ext>
            </a:extLst>
          </p:cNvPr>
          <p:cNvSpPr txBox="1">
            <a:spLocks/>
          </p:cNvSpPr>
          <p:nvPr/>
        </p:nvSpPr>
        <p:spPr>
          <a:xfrm>
            <a:off x="5875869" y="2772537"/>
            <a:ext cx="5879822" cy="27482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0"/>
            <a:r>
              <a:rPr lang="fr-fr" sz="3000" b="0" i="0" u="none" baseline="0" dirty="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Aujourd'hui plus que jamais, nous pouvons nous connecter différemment les uns aux autres. Nous pouvons offrir davantage d'opportunités d'assister à nos réunions, d'agir au niveau local et de s'épanouir personnellement et professionnellement. </a:t>
            </a:r>
          </a:p>
          <a:p>
            <a:pPr algn="l" rtl="0" fontAlgn="base"/>
            <a:r>
              <a:rPr lang="fr-fr" sz="3000" b="0" i="0" u="none" baseline="0" dirty="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a:t>
            </a:r>
          </a:p>
        </p:txBody>
      </p:sp>
      <p:sp>
        <p:nvSpPr>
          <p:cNvPr id="53" name="Subtitle 52">
            <a:extLst>
              <a:ext uri="{FF2B5EF4-FFF2-40B4-BE49-F238E27FC236}">
                <a16:creationId xmlns:a16="http://schemas.microsoft.com/office/drawing/2014/main" id="{B358482D-91A1-4E7B-A8BC-6BCA29C29614}"/>
              </a:ext>
            </a:extLst>
          </p:cNvPr>
          <p:cNvSpPr>
            <a:spLocks noGrp="1"/>
          </p:cNvSpPr>
          <p:nvPr>
            <p:ph type="subTitle" idx="1"/>
          </p:nvPr>
        </p:nvSpPr>
        <p:spPr>
          <a:xfrm>
            <a:off x="5875869" y="6059367"/>
            <a:ext cx="5071636" cy="2861763"/>
          </a:xfrm>
        </p:spPr>
        <p:txBody>
          <a:bodyPr>
            <a:noAutofit/>
          </a:bodyPr>
          <a:lstStyle/>
          <a:p>
            <a:pPr algn="l" rtl="0">
              <a:lnSpc>
                <a:spcPct val="100000"/>
              </a:lnSpc>
            </a:pPr>
            <a:r>
              <a:rPr lang="fr-fr" sz="2800" b="1" i="0" u="none" baseline="0" dirty="0">
                <a:solidFill>
                  <a:srgbClr val="01B4E7"/>
                </a:solidFill>
              </a:rPr>
              <a:t>ROTARY.ORG/FLEXIBILITY</a:t>
            </a:r>
            <a:br>
              <a:rPr lang="fr-fr" sz="3200" b="1" dirty="0">
                <a:solidFill>
                  <a:srgbClr val="01B4E7"/>
                </a:solidFill>
              </a:rPr>
            </a:br>
            <a:endParaRPr lang="fr-fr" sz="3200" dirty="0">
              <a:solidFill>
                <a:srgbClr val="01B4E7"/>
              </a:solidFill>
            </a:endParaRPr>
          </a:p>
        </p:txBody>
      </p:sp>
      <p:sp>
        <p:nvSpPr>
          <p:cNvPr id="27" name="Text Placeholder 26">
            <a:extLst>
              <a:ext uri="{FF2B5EF4-FFF2-40B4-BE49-F238E27FC236}">
                <a16:creationId xmlns:a16="http://schemas.microsoft.com/office/drawing/2014/main" id="{21C509E8-9E06-4605-B923-467D6758AC29}"/>
              </a:ext>
            </a:extLst>
          </p:cNvPr>
          <p:cNvSpPr>
            <a:spLocks noGrp="1"/>
          </p:cNvSpPr>
          <p:nvPr>
            <p:ph type="body" sz="quarter" idx="14"/>
          </p:nvPr>
        </p:nvSpPr>
        <p:spPr>
          <a:xfrm>
            <a:off x="5875869" y="1364103"/>
            <a:ext cx="6257717" cy="1135062"/>
          </a:xfrm>
        </p:spPr>
        <p:txBody>
          <a:bodyPr/>
          <a:lstStyle/>
          <a:p>
            <a:pPr lvl="0" algn="l" rtl="0"/>
            <a:r>
              <a:rPr lang="fr-fr" b="1" i="0" u="none" baseline="0"/>
              <a:t>Améliorer l'implication des participants</a:t>
            </a:r>
            <a:endParaRPr lang="fr-fr" dirty="0"/>
          </a:p>
        </p:txBody>
      </p:sp>
      <p:pic>
        <p:nvPicPr>
          <p:cNvPr id="2" name="Picture 1"/>
          <p:cNvPicPr>
            <a:picLocks noChangeAspect="1"/>
          </p:cNvPicPr>
          <p:nvPr/>
        </p:nvPicPr>
        <p:blipFill rotWithShape="1">
          <a:blip r:embed="rId5" cstate="hqprint">
            <a:extLst>
              <a:ext uri="{28A0092B-C50C-407E-A947-70E740481C1C}">
                <a14:useLocalDpi xmlns:a14="http://schemas.microsoft.com/office/drawing/2010/main" val="0"/>
              </a:ext>
            </a:extLst>
          </a:blip>
          <a:srcRect l="45933"/>
          <a:stretch/>
        </p:blipFill>
        <p:spPr>
          <a:xfrm>
            <a:off x="-558800" y="-87672"/>
            <a:ext cx="5671417" cy="6993075"/>
          </a:xfrm>
          <a:prstGeom prst="rect">
            <a:avLst/>
          </a:prstGeom>
        </p:spPr>
      </p:pic>
    </p:spTree>
    <p:custDataLst>
      <p:tags r:id="rId1"/>
    </p:custDataLst>
    <p:extLst>
      <p:ext uri="{BB962C8B-B14F-4D97-AF65-F5344CB8AC3E}">
        <p14:creationId xmlns:p14="http://schemas.microsoft.com/office/powerpoint/2010/main" val="358446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5"/>
          <p:cNvSpPr txBox="1">
            <a:spLocks/>
          </p:cNvSpPr>
          <p:nvPr/>
        </p:nvSpPr>
        <p:spPr>
          <a:xfrm rot="5400000">
            <a:off x="6777469" y="1611456"/>
            <a:ext cx="7947314" cy="3879274"/>
          </a:xfrm>
          <a:prstGeom prst="rect">
            <a:avLst/>
          </a:prstGeom>
          <a:solidFill>
            <a:schemeClr val="bg1"/>
          </a:solidFill>
          <a:ln w="12700" cap="flat" cmpd="sng" algn="ctr">
            <a:noFill/>
            <a:prstDash val="solid"/>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endParaRPr lang="fr-fr" dirty="0">
              <a:solidFill>
                <a:srgbClr val="58585A"/>
              </a:solidFill>
            </a:endParaRPr>
          </a:p>
        </p:txBody>
      </p:sp>
      <p:sp>
        <p:nvSpPr>
          <p:cNvPr id="6" name="Slide Number Placeholder 5">
            <a:extLst>
              <a:ext uri="{FF2B5EF4-FFF2-40B4-BE49-F238E27FC236}">
                <a16:creationId xmlns:a16="http://schemas.microsoft.com/office/drawing/2014/main" id="{FD6E5075-0151-4976-AD23-641993172150}"/>
              </a:ext>
            </a:extLst>
          </p:cNvPr>
          <p:cNvSpPr>
            <a:spLocks noGrp="1"/>
          </p:cNvSpPr>
          <p:nvPr>
            <p:ph type="sldNum" sz="quarter" idx="12"/>
          </p:nvPr>
        </p:nvSpPr>
        <p:spPr/>
        <p:txBody>
          <a:bodyPr/>
          <a:lstStyle/>
          <a:p>
            <a:pPr algn="r" rtl="0"/>
            <a:fld id="{97A94E25-127B-4C48-AF96-44BA7B823777}" type="slidenum">
              <a:rPr/>
              <a:pPr algn="r" rtl="0"/>
              <a:t>14</a:t>
            </a:fld>
            <a:endParaRPr lang="fr-fr" dirty="0"/>
          </a:p>
        </p:txBody>
      </p:sp>
      <p:sp>
        <p:nvSpPr>
          <p:cNvPr id="9" name="Title 7"/>
          <p:cNvSpPr txBox="1">
            <a:spLocks/>
          </p:cNvSpPr>
          <p:nvPr/>
        </p:nvSpPr>
        <p:spPr>
          <a:xfrm>
            <a:off x="-2" y="0"/>
            <a:ext cx="8811491" cy="6858000"/>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fr-fr" dirty="0"/>
          </a:p>
        </p:txBody>
      </p:sp>
      <p:sp>
        <p:nvSpPr>
          <p:cNvPr id="8" name="Subtitle 52">
            <a:extLst>
              <a:ext uri="{FF2B5EF4-FFF2-40B4-BE49-F238E27FC236}">
                <a16:creationId xmlns:a16="http://schemas.microsoft.com/office/drawing/2014/main" id="{B358482D-91A1-4E7B-A8BC-6BCA29C29614}"/>
              </a:ext>
            </a:extLst>
          </p:cNvPr>
          <p:cNvSpPr txBox="1">
            <a:spLocks/>
          </p:cNvSpPr>
          <p:nvPr/>
        </p:nvSpPr>
        <p:spPr>
          <a:xfrm>
            <a:off x="676465" y="2162039"/>
            <a:ext cx="6441027" cy="27482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0"/>
            <a:r>
              <a:rPr lang="fr-fr" sz="3000" b="0" i="0" u="none" baseline="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Il y a toutes sortes de leaders dans nos collectivités, et nous voulons qu'ils soient connectés au Rotary.</a:t>
            </a:r>
          </a:p>
          <a:p>
            <a:pPr algn="l" rtl="0"/>
            <a:r>
              <a:rPr lang="fr-fr" sz="3000" b="0" i="0" u="none" baseline="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Élargissons notre conception de qui peut être un leader. Reconnaissons le potentiel des personnes qui font Place à l’action. Et expliquons-leur comment nous pouvons tous bénéficier de leur participation.</a:t>
            </a:r>
          </a:p>
          <a:p>
            <a:pPr algn="l" rtl="0" fontAlgn="base"/>
            <a:r>
              <a:rPr lang="fr-fr" sz="3000" b="0" i="0" u="none" baseline="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a:t>
            </a:r>
            <a:endParaRPr lang="fr-fr" sz="3000" dirty="0">
              <a:latin typeface="Arial Narrow" panose="020B0606020202030204" pitchFamily="34" charset="0"/>
            </a:endParaRPr>
          </a:p>
        </p:txBody>
      </p:sp>
      <p:sp>
        <p:nvSpPr>
          <p:cNvPr id="53" name="Subtitle 52">
            <a:extLst>
              <a:ext uri="{FF2B5EF4-FFF2-40B4-BE49-F238E27FC236}">
                <a16:creationId xmlns:a16="http://schemas.microsoft.com/office/drawing/2014/main" id="{B358482D-91A1-4E7B-A8BC-6BCA29C29614}"/>
              </a:ext>
            </a:extLst>
          </p:cNvPr>
          <p:cNvSpPr>
            <a:spLocks noGrp="1"/>
          </p:cNvSpPr>
          <p:nvPr>
            <p:ph type="subTitle" idx="1"/>
          </p:nvPr>
        </p:nvSpPr>
        <p:spPr>
          <a:xfrm>
            <a:off x="702300" y="5904281"/>
            <a:ext cx="6716441" cy="2861763"/>
          </a:xfrm>
        </p:spPr>
        <p:txBody>
          <a:bodyPr>
            <a:noAutofit/>
          </a:bodyPr>
          <a:lstStyle/>
          <a:p>
            <a:pPr algn="l" rtl="0">
              <a:lnSpc>
                <a:spcPct val="100000"/>
              </a:lnSpc>
            </a:pPr>
            <a:r>
              <a:rPr lang="fr-fr" sz="2800" b="1" i="0" u="none" baseline="0">
                <a:solidFill>
                  <a:srgbClr val="01B4E7"/>
                </a:solidFill>
              </a:rPr>
              <a:t>ROTARY.ORG/STRATEGICPLAN</a:t>
            </a:r>
            <a:br>
              <a:rPr lang="fr-fr" sz="3200" b="1"/>
            </a:br>
            <a:endParaRPr lang="fr-fr" sz="3200" dirty="0"/>
          </a:p>
        </p:txBody>
      </p:sp>
      <p:sp>
        <p:nvSpPr>
          <p:cNvPr id="27" name="Text Placeholder 26">
            <a:extLst>
              <a:ext uri="{FF2B5EF4-FFF2-40B4-BE49-F238E27FC236}">
                <a16:creationId xmlns:a16="http://schemas.microsoft.com/office/drawing/2014/main" id="{21C509E8-9E06-4605-B923-467D6758AC29}"/>
              </a:ext>
            </a:extLst>
          </p:cNvPr>
          <p:cNvSpPr>
            <a:spLocks noGrp="1"/>
          </p:cNvSpPr>
          <p:nvPr>
            <p:ph type="body" sz="quarter" idx="14"/>
          </p:nvPr>
        </p:nvSpPr>
        <p:spPr>
          <a:xfrm>
            <a:off x="702300" y="657893"/>
            <a:ext cx="6253292" cy="1135062"/>
          </a:xfrm>
        </p:spPr>
        <p:txBody>
          <a:bodyPr/>
          <a:lstStyle/>
          <a:p>
            <a:pPr algn="l" rtl="0"/>
            <a:r>
              <a:rPr lang="fr-fr" b="1" i="0" u="none" baseline="0" dirty="0"/>
              <a:t>Étendre notre portée</a:t>
            </a:r>
          </a:p>
        </p:txBody>
      </p:sp>
      <p:pic>
        <p:nvPicPr>
          <p:cNvPr id="4" name="Picture 3"/>
          <p:cNvPicPr>
            <a:picLocks noChangeAspect="1"/>
          </p:cNvPicPr>
          <p:nvPr/>
        </p:nvPicPr>
        <p:blipFill rotWithShape="1">
          <a:blip r:embed="rId4" cstate="hqprint">
            <a:extLst>
              <a:ext uri="{28A0092B-C50C-407E-A947-70E740481C1C}">
                <a14:useLocalDpi xmlns:a14="http://schemas.microsoft.com/office/drawing/2010/main" val="0"/>
              </a:ext>
            </a:extLst>
          </a:blip>
          <a:srcRect l="28238" r="16733"/>
          <a:stretch/>
        </p:blipFill>
        <p:spPr>
          <a:xfrm>
            <a:off x="7604728" y="-183933"/>
            <a:ext cx="5955632" cy="7225865"/>
          </a:xfrm>
          <a:prstGeom prst="rect">
            <a:avLst/>
          </a:prstGeom>
        </p:spPr>
      </p:pic>
    </p:spTree>
    <p:custDataLst>
      <p:tags r:id="rId1"/>
    </p:custDataLst>
    <p:extLst>
      <p:ext uri="{BB962C8B-B14F-4D97-AF65-F5344CB8AC3E}">
        <p14:creationId xmlns:p14="http://schemas.microsoft.com/office/powerpoint/2010/main" val="48041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hqprint">
            <a:extLst>
              <a:ext uri="{28A0092B-C50C-407E-A947-70E740481C1C}">
                <a14:useLocalDpi xmlns:a14="http://schemas.microsoft.com/office/drawing/2010/main" val="0"/>
              </a:ext>
            </a:extLst>
          </a:blip>
          <a:srcRect t="20170" b="42256"/>
          <a:stretch/>
        </p:blipFill>
        <p:spPr>
          <a:xfrm>
            <a:off x="-112616" y="-615342"/>
            <a:ext cx="12342716" cy="3102429"/>
          </a:xfrm>
          <a:prstGeom prst="rect">
            <a:avLst/>
          </a:prstGeom>
        </p:spPr>
      </p:pic>
      <p:sp>
        <p:nvSpPr>
          <p:cNvPr id="16" name="Rectangle 15"/>
          <p:cNvSpPr/>
          <p:nvPr/>
        </p:nvSpPr>
        <p:spPr>
          <a:xfrm>
            <a:off x="-112616" y="2687360"/>
            <a:ext cx="12224054" cy="417064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0" dirty="0"/>
          </a:p>
        </p:txBody>
      </p:sp>
      <p:sp>
        <p:nvSpPr>
          <p:cNvPr id="5" name="Slide Number Placeholder 4"/>
          <p:cNvSpPr>
            <a:spLocks noGrp="1"/>
          </p:cNvSpPr>
          <p:nvPr>
            <p:ph type="sldNum" sz="quarter" idx="12"/>
          </p:nvPr>
        </p:nvSpPr>
        <p:spPr/>
        <p:txBody>
          <a:bodyPr/>
          <a:lstStyle/>
          <a:p>
            <a:pPr algn="r" rtl="0"/>
            <a:fld id="{97A94E25-127B-4C48-AF96-44BA7B823777}" type="slidenum">
              <a:rPr/>
              <a:pPr algn="r" rtl="0"/>
              <a:t>15</a:t>
            </a:fld>
            <a:endParaRPr lang="fr-fr" dirty="0"/>
          </a:p>
        </p:txBody>
      </p:sp>
      <p:sp>
        <p:nvSpPr>
          <p:cNvPr id="11" name="Rectangle 10"/>
          <p:cNvSpPr/>
          <p:nvPr/>
        </p:nvSpPr>
        <p:spPr>
          <a:xfrm>
            <a:off x="660217" y="2122140"/>
            <a:ext cx="6178733" cy="1314071"/>
          </a:xfrm>
          <a:prstGeom prst="rect">
            <a:avLst/>
          </a:prstGeom>
          <a:solidFill>
            <a:srgbClr val="01B4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0" dirty="0">
              <a:solidFill>
                <a:srgbClr val="01B4E7"/>
              </a:solidFill>
            </a:endParaRPr>
          </a:p>
        </p:txBody>
      </p:sp>
      <p:sp>
        <p:nvSpPr>
          <p:cNvPr id="9" name="Rectangle 8"/>
          <p:cNvSpPr/>
          <p:nvPr/>
        </p:nvSpPr>
        <p:spPr>
          <a:xfrm>
            <a:off x="499091" y="1895714"/>
            <a:ext cx="6007223" cy="1297832"/>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0" dirty="0"/>
          </a:p>
        </p:txBody>
      </p:sp>
      <p:sp>
        <p:nvSpPr>
          <p:cNvPr id="10" name="TextBox 9"/>
          <p:cNvSpPr txBox="1"/>
          <p:nvPr/>
        </p:nvSpPr>
        <p:spPr>
          <a:xfrm>
            <a:off x="660216" y="2103064"/>
            <a:ext cx="5846099" cy="769441"/>
          </a:xfrm>
          <a:prstGeom prst="rect">
            <a:avLst/>
          </a:prstGeom>
          <a:noFill/>
        </p:spPr>
        <p:txBody>
          <a:bodyPr wrap="square" rtlCol="0">
            <a:spAutoFit/>
          </a:bodyPr>
          <a:lstStyle/>
          <a:p>
            <a:pPr algn="l" rtl="0"/>
            <a:r>
              <a:rPr lang="fr-fr" sz="4400" b="1" i="0" u="none" baseline="0" dirty="0">
                <a:solidFill>
                  <a:schemeClr val="bg1"/>
                </a:solidFill>
              </a:rPr>
              <a:t>PASSER À L'ACTION</a:t>
            </a:r>
            <a:endParaRPr lang="fr-fr" sz="4400" b="1" dirty="0">
              <a:solidFill>
                <a:schemeClr val="bg1"/>
              </a:solidFill>
            </a:endParaRPr>
          </a:p>
        </p:txBody>
      </p:sp>
      <p:pic>
        <p:nvPicPr>
          <p:cNvPr id="13" name="Picture 1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549197" y="3717829"/>
            <a:ext cx="1567981" cy="1567981"/>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84313" y="3763476"/>
            <a:ext cx="1888991" cy="1888991"/>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672864" y="3829927"/>
            <a:ext cx="1455883" cy="145588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28307" y="3843947"/>
            <a:ext cx="1585944" cy="1585944"/>
          </a:xfrm>
          <a:prstGeom prst="rect">
            <a:avLst/>
          </a:prstGeom>
          <a:ln>
            <a:noFill/>
          </a:ln>
          <a:effectLst>
            <a:outerShdw blurRad="292100" dist="139700" dir="2700000" algn="tl" rotWithShape="0">
              <a:srgbClr val="333333">
                <a:alpha val="65000"/>
              </a:srgbClr>
            </a:outerShdw>
          </a:effectLst>
        </p:spPr>
      </p:pic>
      <p:sp>
        <p:nvSpPr>
          <p:cNvPr id="18" name="Subtitle 52">
            <a:extLst>
              <a:ext uri="{FF2B5EF4-FFF2-40B4-BE49-F238E27FC236}">
                <a16:creationId xmlns:a16="http://schemas.microsoft.com/office/drawing/2014/main" id="{B358482D-91A1-4E7B-A8BC-6BCA29C29614}"/>
              </a:ext>
            </a:extLst>
          </p:cNvPr>
          <p:cNvSpPr txBox="1">
            <a:spLocks/>
          </p:cNvSpPr>
          <p:nvPr/>
        </p:nvSpPr>
        <p:spPr>
          <a:xfrm>
            <a:off x="6058742" y="5530027"/>
            <a:ext cx="2381553" cy="9266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lnSpc>
                <a:spcPct val="100000"/>
              </a:lnSpc>
              <a:buNone/>
            </a:pPr>
            <a:r>
              <a:rPr lang="fr-fr" sz="2800" b="1" i="0" u="none" baseline="0" dirty="0">
                <a:solidFill>
                  <a:srgbClr val="58585A"/>
                </a:solidFill>
              </a:rPr>
              <a:t>S'ENGAGER</a:t>
            </a:r>
            <a:endParaRPr lang="fr-fr" sz="3200" dirty="0">
              <a:solidFill>
                <a:srgbClr val="58585A"/>
              </a:solidFill>
            </a:endParaRPr>
          </a:p>
        </p:txBody>
      </p:sp>
      <p:sp>
        <p:nvSpPr>
          <p:cNvPr id="19" name="Subtitle 52">
            <a:extLst>
              <a:ext uri="{FF2B5EF4-FFF2-40B4-BE49-F238E27FC236}">
                <a16:creationId xmlns:a16="http://schemas.microsoft.com/office/drawing/2014/main" id="{B358482D-91A1-4E7B-A8BC-6BCA29C29614}"/>
              </a:ext>
            </a:extLst>
          </p:cNvPr>
          <p:cNvSpPr txBox="1">
            <a:spLocks/>
          </p:cNvSpPr>
          <p:nvPr/>
        </p:nvSpPr>
        <p:spPr>
          <a:xfrm>
            <a:off x="3332474" y="5506993"/>
            <a:ext cx="2381553" cy="9266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lnSpc>
                <a:spcPct val="100000"/>
              </a:lnSpc>
              <a:buNone/>
            </a:pPr>
            <a:r>
              <a:rPr lang="fr-fr" sz="2800" b="1" i="0" u="none" baseline="0" dirty="0">
                <a:solidFill>
                  <a:srgbClr val="58585A"/>
                </a:solidFill>
              </a:rPr>
              <a:t>POSER DES QUESTIONS</a:t>
            </a:r>
            <a:endParaRPr lang="fr-fr" sz="3200" dirty="0">
              <a:solidFill>
                <a:srgbClr val="58585A"/>
              </a:solidFill>
            </a:endParaRPr>
          </a:p>
        </p:txBody>
      </p:sp>
      <p:sp>
        <p:nvSpPr>
          <p:cNvPr id="20" name="Subtitle 52">
            <a:extLst>
              <a:ext uri="{FF2B5EF4-FFF2-40B4-BE49-F238E27FC236}">
                <a16:creationId xmlns:a16="http://schemas.microsoft.com/office/drawing/2014/main" id="{B358482D-91A1-4E7B-A8BC-6BCA29C29614}"/>
              </a:ext>
            </a:extLst>
          </p:cNvPr>
          <p:cNvSpPr txBox="1">
            <a:spLocks/>
          </p:cNvSpPr>
          <p:nvPr/>
        </p:nvSpPr>
        <p:spPr>
          <a:xfrm>
            <a:off x="80562" y="5530027"/>
            <a:ext cx="2737457" cy="9266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lnSpc>
                <a:spcPct val="100000"/>
              </a:lnSpc>
              <a:buNone/>
            </a:pPr>
            <a:r>
              <a:rPr lang="fr-fr" sz="2800" b="1" i="0" u="none" baseline="0" dirty="0">
                <a:solidFill>
                  <a:srgbClr val="58585A"/>
                </a:solidFill>
              </a:rPr>
              <a:t>APPRENDRE </a:t>
            </a:r>
            <a:endParaRPr lang="fr-fr" sz="3200" dirty="0">
              <a:solidFill>
                <a:srgbClr val="58585A"/>
              </a:solidFill>
            </a:endParaRPr>
          </a:p>
        </p:txBody>
      </p:sp>
      <p:sp>
        <p:nvSpPr>
          <p:cNvPr id="21" name="Subtitle 52">
            <a:extLst>
              <a:ext uri="{FF2B5EF4-FFF2-40B4-BE49-F238E27FC236}">
                <a16:creationId xmlns:a16="http://schemas.microsoft.com/office/drawing/2014/main" id="{B358482D-91A1-4E7B-A8BC-6BCA29C29614}"/>
              </a:ext>
            </a:extLst>
          </p:cNvPr>
          <p:cNvSpPr txBox="1">
            <a:spLocks/>
          </p:cNvSpPr>
          <p:nvPr/>
        </p:nvSpPr>
        <p:spPr>
          <a:xfrm>
            <a:off x="8925603" y="5441606"/>
            <a:ext cx="2815167" cy="9266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lnSpc>
                <a:spcPct val="100000"/>
              </a:lnSpc>
              <a:buNone/>
            </a:pPr>
            <a:r>
              <a:rPr lang="fr-fr" sz="2800" b="1" i="0" u="none" baseline="0">
                <a:solidFill>
                  <a:srgbClr val="58585A"/>
                </a:solidFill>
              </a:rPr>
              <a:t>ROTARY.ORG/MEMBERSHIP</a:t>
            </a:r>
            <a:endParaRPr lang="fr-fr" sz="3200" dirty="0">
              <a:solidFill>
                <a:srgbClr val="58585A"/>
              </a:solidFill>
            </a:endParaRPr>
          </a:p>
        </p:txBody>
      </p:sp>
    </p:spTree>
    <p:custDataLst>
      <p:tags r:id="rId1"/>
    </p:custDataLst>
    <p:extLst>
      <p:ext uri="{BB962C8B-B14F-4D97-AF65-F5344CB8AC3E}">
        <p14:creationId xmlns:p14="http://schemas.microsoft.com/office/powerpoint/2010/main" val="2974422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647C287-A576-402A-AF07-EAA7B4836050}"/>
              </a:ext>
            </a:extLst>
          </p:cNvPr>
          <p:cNvSpPr>
            <a:spLocks noGrp="1"/>
          </p:cNvSpPr>
          <p:nvPr>
            <p:ph type="sldNum" sz="quarter" idx="12"/>
          </p:nvPr>
        </p:nvSpPr>
        <p:spPr/>
        <p:txBody>
          <a:bodyPr/>
          <a:lstStyle/>
          <a:p>
            <a:pPr algn="r" rtl="0"/>
            <a:fld id="{97A94E25-127B-4C48-AF96-44BA7B823777}" type="slidenum">
              <a:rPr/>
              <a:pPr algn="r" rtl="0"/>
              <a:t>16</a:t>
            </a:fld>
            <a:endParaRPr lang="fr-fr" dirty="0"/>
          </a:p>
        </p:txBody>
      </p:sp>
      <p:sp>
        <p:nvSpPr>
          <p:cNvPr id="10" name="Subtitle 52">
            <a:extLst>
              <a:ext uri="{FF2B5EF4-FFF2-40B4-BE49-F238E27FC236}">
                <a16:creationId xmlns:a16="http://schemas.microsoft.com/office/drawing/2014/main" id="{B358482D-91A1-4E7B-A8BC-6BCA29C29614}"/>
              </a:ext>
            </a:extLst>
          </p:cNvPr>
          <p:cNvSpPr txBox="1">
            <a:spLocks/>
          </p:cNvSpPr>
          <p:nvPr/>
        </p:nvSpPr>
        <p:spPr>
          <a:xfrm>
            <a:off x="695891" y="3749215"/>
            <a:ext cx="4978400" cy="274822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3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0" fontAlgn="base"/>
            <a:r>
              <a:rPr lang="fr-fr" b="0" i="0" u="none" baseline="0"/>
              <a:t> </a:t>
            </a:r>
          </a:p>
        </p:txBody>
      </p:sp>
      <p:sp>
        <p:nvSpPr>
          <p:cNvPr id="2" name="Picture Placeholder 1"/>
          <p:cNvSpPr>
            <a:spLocks noGrp="1"/>
          </p:cNvSpPr>
          <p:nvPr>
            <p:ph type="pic" sz="quarter" idx="16"/>
          </p:nvPr>
        </p:nvSpPr>
        <p:spPr/>
      </p:sp>
      <p:pic>
        <p:nvPicPr>
          <p:cNvPr id="7" name="Picture 6">
            <a:extLst>
              <a:ext uri="{FF2B5EF4-FFF2-40B4-BE49-F238E27FC236}">
                <a16:creationId xmlns:a16="http://schemas.microsoft.com/office/drawing/2014/main" id="{31058649-A2CE-4A62-A6C1-57B1D571D700}"/>
              </a:ext>
            </a:extLst>
          </p:cNvPr>
          <p:cNvPicPr>
            <a:picLocks noChangeAspect="1"/>
          </p:cNvPicPr>
          <p:nvPr/>
        </p:nvPicPr>
        <p:blipFill rotWithShape="1">
          <a:blip r:embed="rId4"/>
          <a:srcRect l="17419" r="17234"/>
          <a:stretch/>
        </p:blipFill>
        <p:spPr>
          <a:xfrm>
            <a:off x="-13063" y="0"/>
            <a:ext cx="12252960" cy="6857999"/>
          </a:xfrm>
          <a:prstGeom prst="rect">
            <a:avLst/>
          </a:prstGeom>
        </p:spPr>
      </p:pic>
    </p:spTree>
    <p:custDataLst>
      <p:tags r:id="rId1"/>
    </p:custDataLst>
    <p:extLst>
      <p:ext uri="{BB962C8B-B14F-4D97-AF65-F5344CB8AC3E}">
        <p14:creationId xmlns:p14="http://schemas.microsoft.com/office/powerpoint/2010/main" val="351360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2"/>
          <p:cNvPicPr>
            <a:picLocks noChangeAspect="1"/>
          </p:cNvPicPr>
          <p:nvPr/>
        </p:nvPicPr>
        <p:blipFill rotWithShape="1">
          <a:blip r:embed="rId4" cstate="print">
            <a:extLst>
              <a:ext uri="{28A0092B-C50C-407E-A947-70E740481C1C}">
                <a14:useLocalDpi xmlns:a14="http://schemas.microsoft.com/office/drawing/2010/main"/>
              </a:ext>
            </a:extLst>
          </a:blip>
          <a:srcRect l="24501"/>
          <a:stretch/>
        </p:blipFill>
        <p:spPr>
          <a:xfrm>
            <a:off x="-48126" y="0"/>
            <a:ext cx="4602422" cy="6858000"/>
          </a:xfrm>
          <a:prstGeom prst="rect">
            <a:avLst/>
          </a:prstGeom>
        </p:spPr>
      </p:pic>
      <p:sp>
        <p:nvSpPr>
          <p:cNvPr id="12" name="Rectangle 11"/>
          <p:cNvSpPr/>
          <p:nvPr/>
        </p:nvSpPr>
        <p:spPr>
          <a:xfrm>
            <a:off x="-84224" y="860559"/>
            <a:ext cx="4142509" cy="1065626"/>
          </a:xfrm>
          <a:prstGeom prst="rect">
            <a:avLst/>
          </a:prstGeom>
          <a:solidFill>
            <a:srgbClr val="01B4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0" dirty="0"/>
          </a:p>
        </p:txBody>
      </p:sp>
      <p:pic>
        <p:nvPicPr>
          <p:cNvPr id="16" name="Picture 15"/>
          <p:cNvPicPr>
            <a:picLocks noChangeAspect="1"/>
          </p:cNvPicPr>
          <p:nvPr/>
        </p:nvPicPr>
        <p:blipFill>
          <a:blip r:embed="rId5"/>
          <a:stretch>
            <a:fillRect/>
          </a:stretch>
        </p:blipFill>
        <p:spPr>
          <a:xfrm>
            <a:off x="4554297" y="-43836"/>
            <a:ext cx="7637703" cy="6945672"/>
          </a:xfrm>
          <a:prstGeom prst="rect">
            <a:avLst/>
          </a:prstGeom>
        </p:spPr>
      </p:pic>
      <p:sp>
        <p:nvSpPr>
          <p:cNvPr id="15" name="Text Placeholder 14"/>
          <p:cNvSpPr>
            <a:spLocks noGrp="1"/>
          </p:cNvSpPr>
          <p:nvPr>
            <p:ph type="body" sz="quarter" idx="14"/>
          </p:nvPr>
        </p:nvSpPr>
        <p:spPr>
          <a:xfrm>
            <a:off x="5290651" y="825841"/>
            <a:ext cx="4978400" cy="1135062"/>
          </a:xfrm>
          <a:ln>
            <a:gradFill>
              <a:gsLst>
                <a:gs pos="100000">
                  <a:schemeClr val="bg1"/>
                </a:gs>
                <a:gs pos="97000">
                  <a:schemeClr val="bg1">
                    <a:alpha val="0"/>
                  </a:schemeClr>
                </a:gs>
              </a:gsLst>
            </a:gradFill>
          </a:ln>
        </p:spPr>
        <p:txBody>
          <a:bodyPr/>
          <a:lstStyle/>
          <a:p>
            <a:pPr algn="l" rtl="0"/>
            <a:r>
              <a:rPr lang="fr-fr" b="1" i="0" u="none" baseline="0"/>
              <a:t>1,4 million de membres</a:t>
            </a:r>
            <a:endParaRPr lang="fr-fr" dirty="0"/>
          </a:p>
        </p:txBody>
      </p:sp>
      <p:sp>
        <p:nvSpPr>
          <p:cNvPr id="5" name="Slide Number Placeholder 4"/>
          <p:cNvSpPr>
            <a:spLocks noGrp="1"/>
          </p:cNvSpPr>
          <p:nvPr>
            <p:ph type="sldNum" sz="quarter" idx="15"/>
          </p:nvPr>
        </p:nvSpPr>
        <p:spPr/>
        <p:txBody>
          <a:bodyPr/>
          <a:lstStyle/>
          <a:p>
            <a:pPr algn="r" rtl="0"/>
            <a:fld id="{97A94E25-127B-4C48-AF96-44BA7B823777}" type="slidenum">
              <a:rPr/>
              <a:pPr algn="r" rtl="0"/>
              <a:t>2</a:t>
            </a:fld>
            <a:endParaRPr lang="fr-fr" dirty="0"/>
          </a:p>
        </p:txBody>
      </p:sp>
      <p:sp>
        <p:nvSpPr>
          <p:cNvPr id="8" name="Rectangle 7"/>
          <p:cNvSpPr/>
          <p:nvPr/>
        </p:nvSpPr>
        <p:spPr>
          <a:xfrm>
            <a:off x="-84224" y="643351"/>
            <a:ext cx="3906982" cy="1019193"/>
          </a:xfrm>
          <a:prstGeom prst="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0" dirty="0"/>
          </a:p>
        </p:txBody>
      </p:sp>
      <p:sp>
        <p:nvSpPr>
          <p:cNvPr id="11" name="TextBox 10"/>
          <p:cNvSpPr txBox="1"/>
          <p:nvPr/>
        </p:nvSpPr>
        <p:spPr>
          <a:xfrm>
            <a:off x="116114" y="825841"/>
            <a:ext cx="7396451" cy="584775"/>
          </a:xfrm>
          <a:prstGeom prst="rect">
            <a:avLst/>
          </a:prstGeom>
          <a:noFill/>
        </p:spPr>
        <p:txBody>
          <a:bodyPr wrap="square" rtlCol="0">
            <a:spAutoFit/>
          </a:bodyPr>
          <a:lstStyle/>
          <a:p>
            <a:pPr algn="l" rtl="0"/>
            <a:r>
              <a:rPr lang="fr-fr" sz="3200" b="1" i="0" u="none" baseline="0" dirty="0">
                <a:solidFill>
                  <a:schemeClr val="bg1"/>
                </a:solidFill>
              </a:rPr>
              <a:t>DANS LE MONDE</a:t>
            </a:r>
            <a:endParaRPr lang="fr-fr" sz="3200" b="1" dirty="0">
              <a:solidFill>
                <a:schemeClr val="bg1"/>
              </a:solidFill>
            </a:endParaRPr>
          </a:p>
        </p:txBody>
      </p:sp>
      <p:sp>
        <p:nvSpPr>
          <p:cNvPr id="9" name="Subtitle 52">
            <a:extLst>
              <a:ext uri="{FF2B5EF4-FFF2-40B4-BE49-F238E27FC236}">
                <a16:creationId xmlns:a16="http://schemas.microsoft.com/office/drawing/2014/main" id="{B358482D-91A1-4E7B-A8BC-6BCA29C29614}"/>
              </a:ext>
            </a:extLst>
          </p:cNvPr>
          <p:cNvSpPr txBox="1">
            <a:spLocks/>
          </p:cNvSpPr>
          <p:nvPr/>
        </p:nvSpPr>
        <p:spPr>
          <a:xfrm>
            <a:off x="5194844" y="2786744"/>
            <a:ext cx="6878623" cy="397304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0"/>
            <a:r>
              <a:rPr lang="fr-fr" sz="3600" b="0" i="0" u="none" baseline="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Travaillant main dans la main, plus de </a:t>
            </a:r>
            <a:r>
              <a:rPr lang="fr-fr" sz="3600" b="1" i="0" u="none" baseline="0">
                <a:solidFill>
                  <a:srgbClr val="01B4E7"/>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1,4 million de Rotariens et de Rotaractiens </a:t>
            </a:r>
            <a:endParaRPr lang="fr-fr" sz="3600" b="1" dirty="0">
              <a:solidFill>
                <a:srgbClr val="01B4E7"/>
              </a:solidFill>
              <a:latin typeface="Arial Narrow" panose="020B0606020202030204" pitchFamily="34" charset="0"/>
            </a:endParaRPr>
          </a:p>
          <a:p>
            <a:pPr algn="l" rtl="0"/>
            <a:r>
              <a:rPr lang="fr-fr" sz="3600" b="0" i="0" u="none" baseline="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dans plus de </a:t>
            </a:r>
            <a:r>
              <a:rPr lang="fr-fr" sz="3600" b="1" i="0" u="none" baseline="0">
                <a:solidFill>
                  <a:srgbClr val="01B4E7"/>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46 000 clubs </a:t>
            </a:r>
            <a:endParaRPr lang="fr-fr" sz="3600" b="1" dirty="0">
              <a:solidFill>
                <a:srgbClr val="01B4E7"/>
              </a:solidFill>
              <a:latin typeface="Arial Narrow" panose="020B0606020202030204" pitchFamily="34" charset="0"/>
            </a:endParaRPr>
          </a:p>
          <a:p>
            <a:pPr algn="l" rtl="0"/>
            <a:r>
              <a:rPr lang="fr-fr" sz="3600" b="0" i="0" u="none" baseline="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ont un impact positif dans leur ville </a:t>
            </a:r>
            <a:endParaRPr lang="fr-fr" sz="3600" dirty="0">
              <a:latin typeface="Arial Narrow" panose="020B0606020202030204" pitchFamily="34" charset="0"/>
            </a:endParaRPr>
          </a:p>
        </p:txBody>
      </p:sp>
    </p:spTree>
    <p:custDataLst>
      <p:tags r:id="rId1"/>
    </p:custDataLst>
    <p:extLst>
      <p:ext uri="{BB962C8B-B14F-4D97-AF65-F5344CB8AC3E}">
        <p14:creationId xmlns:p14="http://schemas.microsoft.com/office/powerpoint/2010/main" val="3023883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1"/>
          <p:cNvPicPr>
            <a:picLocks noChangeAspect="1"/>
          </p:cNvPicPr>
          <p:nvPr/>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Lst>
          </a:blip>
          <a:srcRect b="10099"/>
          <a:stretch/>
        </p:blipFill>
        <p:spPr bwMode="auto">
          <a:xfrm>
            <a:off x="-352925" y="-1531186"/>
            <a:ext cx="12544925" cy="8458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52924" y="-112448"/>
            <a:ext cx="12544924" cy="7039721"/>
          </a:xfrm>
          <a:prstGeom prst="rect">
            <a:avLst/>
          </a:prstGeom>
          <a:solidFill>
            <a:srgbClr val="58585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30" name="Rectangle 29"/>
          <p:cNvSpPr/>
          <p:nvPr/>
        </p:nvSpPr>
        <p:spPr>
          <a:xfrm>
            <a:off x="4927614" y="1655925"/>
            <a:ext cx="2626738" cy="1041045"/>
          </a:xfrm>
          <a:prstGeom prst="rect">
            <a:avLst/>
          </a:prstGeom>
          <a:solidFill>
            <a:srgbClr val="01B4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0" dirty="0"/>
          </a:p>
        </p:txBody>
      </p:sp>
      <p:sp>
        <p:nvSpPr>
          <p:cNvPr id="12" name="Text Placeholder 11"/>
          <p:cNvSpPr>
            <a:spLocks noGrp="1"/>
          </p:cNvSpPr>
          <p:nvPr>
            <p:ph type="body" sz="quarter" idx="14"/>
          </p:nvPr>
        </p:nvSpPr>
        <p:spPr>
          <a:xfrm>
            <a:off x="536037" y="-112448"/>
            <a:ext cx="3675015" cy="1135062"/>
          </a:xfrm>
        </p:spPr>
        <p:txBody>
          <a:bodyPr/>
          <a:lstStyle/>
          <a:p>
            <a:pPr algn="l" rtl="0"/>
            <a:r>
              <a:rPr lang="fr-fr" b="1" i="0" u="none" baseline="0"/>
              <a:t>ROTARY</a:t>
            </a:r>
            <a:endParaRPr lang="fr-fr" dirty="0"/>
          </a:p>
        </p:txBody>
      </p:sp>
      <p:sp>
        <p:nvSpPr>
          <p:cNvPr id="5" name="Slide Number Placeholder 4"/>
          <p:cNvSpPr>
            <a:spLocks noGrp="1"/>
          </p:cNvSpPr>
          <p:nvPr>
            <p:ph type="sldNum" sz="quarter" idx="12"/>
          </p:nvPr>
        </p:nvSpPr>
        <p:spPr/>
        <p:txBody>
          <a:bodyPr/>
          <a:lstStyle/>
          <a:p>
            <a:pPr algn="r" rtl="0"/>
            <a:fld id="{97A94E25-127B-4C48-AF96-44BA7B823777}" type="slidenum">
              <a:rPr/>
              <a:pPr algn="r" rtl="0"/>
              <a:t>3</a:t>
            </a:fld>
            <a:endParaRPr lang="fr-fr" dirty="0"/>
          </a:p>
        </p:txBody>
      </p:sp>
      <p:sp>
        <p:nvSpPr>
          <p:cNvPr id="31" name="Subtitle 9"/>
          <p:cNvSpPr txBox="1">
            <a:spLocks/>
          </p:cNvSpPr>
          <p:nvPr/>
        </p:nvSpPr>
        <p:spPr>
          <a:xfrm>
            <a:off x="2581265" y="5473185"/>
            <a:ext cx="2444160" cy="95707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0"/>
            <a:r>
              <a:rPr lang="fr-fr" sz="6000" b="0" i="0" u="none" baseline="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24 %</a:t>
            </a:r>
          </a:p>
        </p:txBody>
      </p:sp>
      <p:sp>
        <p:nvSpPr>
          <p:cNvPr id="35" name="Subtitle 9"/>
          <p:cNvSpPr txBox="1">
            <a:spLocks/>
          </p:cNvSpPr>
          <p:nvPr/>
        </p:nvSpPr>
        <p:spPr>
          <a:xfrm>
            <a:off x="8112743" y="5473185"/>
            <a:ext cx="2136602" cy="6205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0"/>
            <a:r>
              <a:rPr lang="fr-fr" sz="6000" b="0" i="0" u="none" baseline="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52 %</a:t>
            </a:r>
            <a:endParaRPr lang="fr-fr" sz="6000" dirty="0">
              <a:latin typeface="Arial Narrow" panose="020B0606020202030204" pitchFamily="34" charset="0"/>
            </a:endParaRPr>
          </a:p>
        </p:txBody>
      </p:sp>
      <p:sp>
        <p:nvSpPr>
          <p:cNvPr id="36" name="Text Placeholder 11"/>
          <p:cNvSpPr txBox="1">
            <a:spLocks/>
          </p:cNvSpPr>
          <p:nvPr/>
        </p:nvSpPr>
        <p:spPr>
          <a:xfrm>
            <a:off x="7783238" y="-65350"/>
            <a:ext cx="3490351" cy="1135062"/>
          </a:xfrm>
          <a:prstGeom prst="rect">
            <a:avLst/>
          </a:prstGeom>
          <a:ln w="25400">
            <a:gradFill flip="none" rotWithShape="1">
              <a:gsLst>
                <a:gs pos="100000">
                  <a:schemeClr val="accent1">
                    <a:lumMod val="5000"/>
                    <a:lumOff val="95000"/>
                  </a:schemeClr>
                </a:gs>
                <a:gs pos="97000">
                  <a:schemeClr val="bg1">
                    <a:alpha val="0"/>
                  </a:schemeClr>
                </a:gs>
              </a:gsLst>
              <a:lin ang="5400000" scaled="1"/>
              <a:tileRect/>
            </a:gradFill>
          </a:ln>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4400" b="1" kern="1200" cap="all" baseline="0">
                <a:solidFill>
                  <a:schemeClr val="bg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fr-fr" b="1" i="0" u="none" baseline="0"/>
              <a:t>ROTARACT</a:t>
            </a:r>
            <a:endParaRPr lang="fr-fr" dirty="0"/>
          </a:p>
        </p:txBody>
      </p:sp>
      <p:sp>
        <p:nvSpPr>
          <p:cNvPr id="44" name="TextBox 43"/>
          <p:cNvSpPr txBox="1"/>
          <p:nvPr/>
        </p:nvSpPr>
        <p:spPr>
          <a:xfrm>
            <a:off x="193741" y="6415393"/>
            <a:ext cx="1783246" cy="369332"/>
          </a:xfrm>
          <a:prstGeom prst="rect">
            <a:avLst/>
          </a:prstGeom>
          <a:noFill/>
        </p:spPr>
        <p:txBody>
          <a:bodyPr wrap="square" rtlCol="0">
            <a:spAutoFit/>
          </a:bodyPr>
          <a:lstStyle/>
          <a:p>
            <a:pPr algn="l" rtl="0"/>
            <a:r>
              <a:rPr lang="fr-fr" b="0" i="0" u="none" baseline="0">
                <a:solidFill>
                  <a:schemeClr val="bg1"/>
                </a:solidFill>
              </a:rPr>
              <a:t>1</a:t>
            </a:r>
            <a:r>
              <a:rPr lang="fr-fr" b="0" i="0" u="none" baseline="30000">
                <a:solidFill>
                  <a:schemeClr val="bg1"/>
                </a:solidFill>
              </a:rPr>
              <a:t>er</a:t>
            </a:r>
            <a:r>
              <a:rPr lang="fr-fr" b="0" i="0" u="none" baseline="0">
                <a:solidFill>
                  <a:schemeClr val="bg1"/>
                </a:solidFill>
              </a:rPr>
              <a:t> juillet 2021</a:t>
            </a:r>
            <a:endParaRPr lang="fr-fr" dirty="0">
              <a:solidFill>
                <a:schemeClr val="bg1"/>
              </a:solidFill>
            </a:endParaRPr>
          </a:p>
        </p:txBody>
      </p:sp>
      <p:sp>
        <p:nvSpPr>
          <p:cNvPr id="32" name="Rectangle 31"/>
          <p:cNvSpPr/>
          <p:nvPr/>
        </p:nvSpPr>
        <p:spPr>
          <a:xfrm>
            <a:off x="4803544" y="1542699"/>
            <a:ext cx="2635119" cy="1019193"/>
          </a:xfrm>
          <a:prstGeom prst="rect">
            <a:avLst/>
          </a:prstGeom>
          <a:solidFill>
            <a:srgbClr val="1745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0" dirty="0">
              <a:solidFill>
                <a:srgbClr val="01B4E7"/>
              </a:solidFill>
            </a:endParaRPr>
          </a:p>
        </p:txBody>
      </p:sp>
      <p:sp>
        <p:nvSpPr>
          <p:cNvPr id="38" name="TextBox 37"/>
          <p:cNvSpPr txBox="1"/>
          <p:nvPr/>
        </p:nvSpPr>
        <p:spPr>
          <a:xfrm>
            <a:off x="4875233" y="1718505"/>
            <a:ext cx="2508624" cy="584775"/>
          </a:xfrm>
          <a:prstGeom prst="rect">
            <a:avLst/>
          </a:prstGeom>
          <a:noFill/>
        </p:spPr>
        <p:txBody>
          <a:bodyPr wrap="square" rtlCol="0">
            <a:spAutoFit/>
          </a:bodyPr>
          <a:lstStyle/>
          <a:p>
            <a:pPr algn="ctr" rtl="0"/>
            <a:r>
              <a:rPr lang="fr-fr" sz="3200" b="1" i="0" u="none" baseline="0">
                <a:solidFill>
                  <a:schemeClr val="bg1"/>
                </a:solidFill>
              </a:rPr>
              <a:t>MEMBRES</a:t>
            </a:r>
            <a:endParaRPr lang="fr-fr" sz="3200" b="1" dirty="0">
              <a:solidFill>
                <a:schemeClr val="bg1"/>
              </a:solidFill>
            </a:endParaRPr>
          </a:p>
        </p:txBody>
      </p:sp>
      <p:sp>
        <p:nvSpPr>
          <p:cNvPr id="22" name="Subtitle 9"/>
          <p:cNvSpPr txBox="1">
            <a:spLocks/>
          </p:cNvSpPr>
          <p:nvPr/>
        </p:nvSpPr>
        <p:spPr>
          <a:xfrm>
            <a:off x="536037" y="3441594"/>
            <a:ext cx="5929639" cy="8454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0"/>
            <a:r>
              <a:rPr lang="fr-fr" sz="6000" b="0" i="0" u="none" baseline="0" dirty="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36 614</a:t>
            </a:r>
            <a:br>
              <a:rPr lang="fr-fr" sz="4000" dirty="0">
                <a:latin typeface="Arial Narrow" panose="020B0606020202030204" pitchFamily="34" charset="0"/>
              </a:rPr>
            </a:br>
            <a:r>
              <a:rPr lang="fr-fr" sz="2800" b="1" i="0" u="none" baseline="0" dirty="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+455</a:t>
            </a:r>
            <a:r>
              <a:rPr lang="fr-fr" sz="2800" b="0" i="0" u="none" baseline="0" dirty="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depuis le 1</a:t>
            </a:r>
            <a:r>
              <a:rPr lang="fr-fr" sz="2800" b="0" i="0" u="none" baseline="30000" dirty="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er</a:t>
            </a:r>
            <a:r>
              <a:rPr lang="fr-fr" sz="2800" b="0" i="0" u="none" baseline="0" dirty="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juillet 2020</a:t>
            </a:r>
            <a:r>
              <a:rPr lang="fr-fr" sz="4000" b="0" i="0" u="none" baseline="0" dirty="0"/>
              <a:t>	</a:t>
            </a:r>
          </a:p>
        </p:txBody>
      </p:sp>
      <p:sp>
        <p:nvSpPr>
          <p:cNvPr id="24" name="Subtitle 9"/>
          <p:cNvSpPr txBox="1">
            <a:spLocks/>
          </p:cNvSpPr>
          <p:nvPr/>
        </p:nvSpPr>
        <p:spPr>
          <a:xfrm>
            <a:off x="7742442" y="1380558"/>
            <a:ext cx="5009081" cy="208028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0"/>
            <a:r>
              <a:rPr lang="fr-fr" sz="6000" b="0" i="0" u="none" baseline="0" dirty="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220 427 </a:t>
            </a:r>
            <a:endParaRPr lang="fr-fr" sz="6000" dirty="0">
              <a:latin typeface="Arial Narrow" panose="020B0606020202030204" pitchFamily="34" charset="0"/>
            </a:endParaRPr>
          </a:p>
          <a:p>
            <a:pPr algn="l" rtl="0"/>
            <a:r>
              <a:rPr lang="fr-fr" sz="2800" b="1" i="0" u="none" baseline="0" dirty="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+17 689</a:t>
            </a:r>
            <a:r>
              <a:rPr lang="fr-fr" sz="2800" b="0" i="0" u="none" baseline="0" dirty="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depuis le 1</a:t>
            </a:r>
            <a:r>
              <a:rPr lang="fr-fr" sz="2800" b="0" i="0" u="none" baseline="30000" dirty="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er</a:t>
            </a:r>
            <a:r>
              <a:rPr lang="fr-fr" sz="2800" b="0" i="0" u="none" baseline="0" dirty="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juillet 2020	</a:t>
            </a:r>
          </a:p>
        </p:txBody>
      </p:sp>
      <p:sp>
        <p:nvSpPr>
          <p:cNvPr id="33" name="Rectangle 32"/>
          <p:cNvSpPr/>
          <p:nvPr/>
        </p:nvSpPr>
        <p:spPr>
          <a:xfrm>
            <a:off x="5000405" y="3548985"/>
            <a:ext cx="2626738" cy="1041045"/>
          </a:xfrm>
          <a:prstGeom prst="rect">
            <a:avLst/>
          </a:prstGeom>
          <a:solidFill>
            <a:srgbClr val="01B4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0" dirty="0"/>
          </a:p>
        </p:txBody>
      </p:sp>
      <p:sp>
        <p:nvSpPr>
          <p:cNvPr id="25" name="Subtitle 9"/>
          <p:cNvSpPr txBox="1">
            <a:spLocks/>
          </p:cNvSpPr>
          <p:nvPr/>
        </p:nvSpPr>
        <p:spPr>
          <a:xfrm>
            <a:off x="7793855" y="3441594"/>
            <a:ext cx="4994012" cy="279255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0"/>
            <a:r>
              <a:rPr lang="fr-fr" sz="6000" b="0" i="0" u="none" baseline="0" dirty="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10 310</a:t>
            </a:r>
            <a:r>
              <a:rPr lang="fr-fr" sz="6000" b="1" i="0" u="none" baseline="0" dirty="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a:t>
            </a:r>
            <a:r>
              <a:rPr lang="fr-fr" sz="6000" b="0" i="0" u="none" baseline="0" dirty="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a:t>
            </a:r>
            <a:endParaRPr lang="fr-fr" sz="6000" dirty="0">
              <a:latin typeface="Arial Narrow" panose="020B0606020202030204" pitchFamily="34" charset="0"/>
            </a:endParaRPr>
          </a:p>
          <a:p>
            <a:pPr algn="l" rtl="0"/>
            <a:r>
              <a:rPr lang="fr-fr" sz="2800" b="0" i="0" u="none" baseline="0" dirty="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a:t>
            </a:r>
            <a:r>
              <a:rPr lang="fr-fr" sz="2800" b="1" i="0" u="none" baseline="0" dirty="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282</a:t>
            </a:r>
            <a:r>
              <a:rPr lang="fr-fr" sz="2800" b="0" i="0" u="none" baseline="0" dirty="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depuis le 1</a:t>
            </a:r>
            <a:r>
              <a:rPr lang="fr-fr" sz="2800" b="0" i="0" u="none" baseline="30000" dirty="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er</a:t>
            </a:r>
            <a:r>
              <a:rPr lang="fr-fr" sz="2800" b="0" i="0" u="none" baseline="0" dirty="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Juillet 2020</a:t>
            </a:r>
            <a:r>
              <a:rPr lang="fr-fr" b="0" i="0" u="none" baseline="0" dirty="0"/>
              <a:t>	</a:t>
            </a:r>
          </a:p>
        </p:txBody>
      </p:sp>
      <p:sp>
        <p:nvSpPr>
          <p:cNvPr id="26" name="Subtitle 9"/>
          <p:cNvSpPr txBox="1">
            <a:spLocks/>
          </p:cNvSpPr>
          <p:nvPr/>
        </p:nvSpPr>
        <p:spPr>
          <a:xfrm>
            <a:off x="342900" y="1380558"/>
            <a:ext cx="5207979" cy="17107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0"/>
            <a:r>
              <a:rPr lang="fr-fr" sz="6000" b="0" i="0" u="none" baseline="0" dirty="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1 162 763 </a:t>
            </a:r>
            <a:endParaRPr lang="fr-fr" sz="2800" dirty="0">
              <a:latin typeface="Arial Narrow" panose="020B0606020202030204" pitchFamily="34" charset="0"/>
            </a:endParaRPr>
          </a:p>
          <a:p>
            <a:pPr algn="l" rtl="0"/>
            <a:r>
              <a:rPr lang="fr-fr" sz="2800" b="0" i="0" u="none" baseline="0" dirty="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a:t>
            </a:r>
            <a:r>
              <a:rPr lang="fr-fr" sz="2800" b="1" i="0" u="none" baseline="0" dirty="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12 127</a:t>
            </a:r>
            <a:r>
              <a:rPr lang="fr-fr" sz="2800" b="0" i="0" u="none" baseline="0" dirty="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depuis le 1</a:t>
            </a:r>
            <a:r>
              <a:rPr lang="fr-fr" sz="2800" b="0" i="0" u="none" baseline="30000" dirty="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er</a:t>
            </a:r>
            <a:r>
              <a:rPr lang="fr-fr" sz="2800" b="0" i="0" u="none" baseline="0" dirty="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Juillet 2020	</a:t>
            </a:r>
          </a:p>
        </p:txBody>
      </p:sp>
      <p:sp>
        <p:nvSpPr>
          <p:cNvPr id="39" name="Rectangle 38"/>
          <p:cNvSpPr/>
          <p:nvPr/>
        </p:nvSpPr>
        <p:spPr>
          <a:xfrm>
            <a:off x="4887815" y="3446150"/>
            <a:ext cx="2635120" cy="1019193"/>
          </a:xfrm>
          <a:prstGeom prst="rect">
            <a:avLst/>
          </a:prstGeom>
          <a:solidFill>
            <a:srgbClr val="1745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endParaRPr lang="fr-fr" sz="6000" dirty="0"/>
          </a:p>
        </p:txBody>
      </p:sp>
      <p:sp>
        <p:nvSpPr>
          <p:cNvPr id="15" name="Subtitle 9"/>
          <p:cNvSpPr>
            <a:spLocks noGrp="1"/>
          </p:cNvSpPr>
          <p:nvPr>
            <p:ph type="subTitle" idx="1"/>
          </p:nvPr>
        </p:nvSpPr>
        <p:spPr>
          <a:xfrm>
            <a:off x="5111982" y="3722710"/>
            <a:ext cx="2167710" cy="845468"/>
          </a:xfrm>
        </p:spPr>
        <p:txBody>
          <a:bodyPr>
            <a:normAutofit/>
          </a:bodyPr>
          <a:lstStyle/>
          <a:p>
            <a:pPr marL="0" indent="0" algn="ctr" rtl="0">
              <a:buNone/>
            </a:pPr>
            <a:r>
              <a:rPr lang="fr-fr" sz="3200" b="1" i="0" u="none" baseline="0">
                <a:latin typeface="+mj-lt"/>
                <a:ea typeface="+mj-lt"/>
                <a:cs typeface="+mj-lt"/>
                <a:sym typeface="+mj-lt"/>
              </a:rPr>
              <a:t>CLUBS</a:t>
            </a:r>
          </a:p>
        </p:txBody>
      </p:sp>
      <p:sp>
        <p:nvSpPr>
          <p:cNvPr id="48" name="Rectangle 47"/>
          <p:cNvSpPr/>
          <p:nvPr/>
        </p:nvSpPr>
        <p:spPr>
          <a:xfrm>
            <a:off x="5045270" y="5328718"/>
            <a:ext cx="2626738" cy="1041045"/>
          </a:xfrm>
          <a:prstGeom prst="rect">
            <a:avLst/>
          </a:prstGeom>
          <a:solidFill>
            <a:srgbClr val="01B4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0" dirty="0"/>
          </a:p>
        </p:txBody>
      </p:sp>
      <p:sp>
        <p:nvSpPr>
          <p:cNvPr id="27" name="Rectangle 26"/>
          <p:cNvSpPr/>
          <p:nvPr/>
        </p:nvSpPr>
        <p:spPr>
          <a:xfrm>
            <a:off x="4923423" y="5204132"/>
            <a:ext cx="2635119" cy="1019193"/>
          </a:xfrm>
          <a:prstGeom prst="rect">
            <a:avLst/>
          </a:prstGeom>
          <a:solidFill>
            <a:srgbClr val="1745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6000" dirty="0"/>
          </a:p>
        </p:txBody>
      </p:sp>
      <p:sp>
        <p:nvSpPr>
          <p:cNvPr id="28" name="Subtitle 9"/>
          <p:cNvSpPr txBox="1">
            <a:spLocks/>
          </p:cNvSpPr>
          <p:nvPr/>
        </p:nvSpPr>
        <p:spPr>
          <a:xfrm>
            <a:off x="5261450" y="5499756"/>
            <a:ext cx="2018242" cy="8454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rtl="0"/>
            <a:r>
              <a:rPr lang="fr-fr" sz="3200" b="1" i="0" u="none" baseline="0"/>
              <a:t>FEMMES</a:t>
            </a:r>
          </a:p>
        </p:txBody>
      </p:sp>
    </p:spTree>
    <p:custDataLst>
      <p:tags r:id="rId1"/>
    </p:custDataLst>
    <p:extLst>
      <p:ext uri="{BB962C8B-B14F-4D97-AF65-F5344CB8AC3E}">
        <p14:creationId xmlns:p14="http://schemas.microsoft.com/office/powerpoint/2010/main" val="3603630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p:cNvPicPr>
          <p:nvPr/>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Lst>
          </a:blip>
          <a:srcRect b="10099"/>
          <a:stretch/>
        </p:blipFill>
        <p:spPr bwMode="auto">
          <a:xfrm>
            <a:off x="-352925" y="-1531186"/>
            <a:ext cx="12544925" cy="8458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352924" y="-852616"/>
            <a:ext cx="12697324" cy="7779889"/>
          </a:xfrm>
          <a:prstGeom prst="rect">
            <a:avLst/>
          </a:prstGeom>
          <a:solidFill>
            <a:srgbClr val="58585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5" name="Slide Number Placeholder 4"/>
          <p:cNvSpPr>
            <a:spLocks noGrp="1"/>
          </p:cNvSpPr>
          <p:nvPr>
            <p:ph type="sldNum" sz="quarter" idx="15"/>
          </p:nvPr>
        </p:nvSpPr>
        <p:spPr/>
        <p:txBody>
          <a:bodyPr/>
          <a:lstStyle/>
          <a:p>
            <a:pPr algn="r" rtl="0"/>
            <a:fld id="{97A94E25-127B-4C48-AF96-44BA7B823777}" type="slidenum">
              <a:rPr/>
              <a:pPr algn="r" rtl="0"/>
              <a:t>4</a:t>
            </a:fld>
            <a:endParaRPr lang="fr-fr" dirty="0"/>
          </a:p>
        </p:txBody>
      </p:sp>
      <p:graphicFrame>
        <p:nvGraphicFramePr>
          <p:cNvPr id="3" name="Table 2"/>
          <p:cNvGraphicFramePr>
            <a:graphicFrameLocks noGrp="1"/>
          </p:cNvGraphicFramePr>
          <p:nvPr>
            <p:extLst>
              <p:ext uri="{D42A27DB-BD31-4B8C-83A1-F6EECF244321}">
                <p14:modId xmlns:p14="http://schemas.microsoft.com/office/powerpoint/2010/main" val="1652238403"/>
              </p:ext>
            </p:extLst>
          </p:nvPr>
        </p:nvGraphicFramePr>
        <p:xfrm>
          <a:off x="628656" y="-1"/>
          <a:ext cx="11277594" cy="6572252"/>
        </p:xfrm>
        <a:graphic>
          <a:graphicData uri="http://schemas.openxmlformats.org/drawingml/2006/table">
            <a:tbl>
              <a:tblPr firstRow="1" bandRow="1">
                <a:tableStyleId>{2D5ABB26-0587-4C30-8999-92F81FD0307C}</a:tableStyleId>
              </a:tblPr>
              <a:tblGrid>
                <a:gridCol w="5700537">
                  <a:extLst>
                    <a:ext uri="{9D8B030D-6E8A-4147-A177-3AD203B41FA5}">
                      <a16:colId xmlns:a16="http://schemas.microsoft.com/office/drawing/2014/main" val="185545318"/>
                    </a:ext>
                  </a:extLst>
                </a:gridCol>
                <a:gridCol w="2986257">
                  <a:extLst>
                    <a:ext uri="{9D8B030D-6E8A-4147-A177-3AD203B41FA5}">
                      <a16:colId xmlns:a16="http://schemas.microsoft.com/office/drawing/2014/main" val="1617194356"/>
                    </a:ext>
                  </a:extLst>
                </a:gridCol>
                <a:gridCol w="2590800">
                  <a:extLst>
                    <a:ext uri="{9D8B030D-6E8A-4147-A177-3AD203B41FA5}">
                      <a16:colId xmlns:a16="http://schemas.microsoft.com/office/drawing/2014/main" val="3121518186"/>
                    </a:ext>
                  </a:extLst>
                </a:gridCol>
              </a:tblGrid>
              <a:tr h="1717517">
                <a:tc>
                  <a:txBody>
                    <a:bodyPr/>
                    <a:lstStyle/>
                    <a:p>
                      <a:pPr algn="ctr" rtl="0"/>
                      <a:r>
                        <a:rPr lang="fr-fr" sz="2800" b="1" i="0" u="none" baseline="0" dirty="0">
                          <a:solidFill>
                            <a:srgbClr val="1745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RÉGION</a:t>
                      </a:r>
                      <a:endParaRPr lang="fr-fr" sz="2800" b="1" dirty="0">
                        <a:solidFill>
                          <a:srgbClr val="17458F"/>
                        </a:solidFill>
                        <a:latin typeface="Arial Narrow" panose="020B0606020202030204" pitchFamily="34" charset="0"/>
                      </a:endParaRPr>
                    </a:p>
                  </a:txBody>
                  <a:tcPr anchor="ctr"/>
                </a:tc>
                <a:tc>
                  <a:txBody>
                    <a:bodyPr/>
                    <a:lstStyle/>
                    <a:p>
                      <a:pPr algn="ctr" rtl="0"/>
                      <a:r>
                        <a:rPr lang="fr-fr" sz="2800" b="1" i="0" u="none" baseline="0" dirty="0">
                          <a:solidFill>
                            <a:srgbClr val="1745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PROPORTION DE MEMBRES DE ROTARY CLUB</a:t>
                      </a:r>
                      <a:endParaRPr lang="fr-fr" sz="2800" b="1" dirty="0">
                        <a:solidFill>
                          <a:srgbClr val="17458F"/>
                        </a:solidFill>
                        <a:latin typeface="Arial Narrow" panose="020B0606020202030204" pitchFamily="34" charset="0"/>
                      </a:endParaRPr>
                    </a:p>
                  </a:txBody>
                  <a:tcPr anchor="ctr"/>
                </a:tc>
                <a:tc>
                  <a:txBody>
                    <a:bodyPr/>
                    <a:lstStyle/>
                    <a:p>
                      <a:pPr algn="ctr" rtl="0"/>
                      <a:r>
                        <a:rPr lang="fr-fr" sz="2800" b="1" i="0" u="none" baseline="0" dirty="0">
                          <a:solidFill>
                            <a:srgbClr val="1745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CHANGEMENT </a:t>
                      </a:r>
                      <a:br>
                        <a:rPr lang="fr-fr" sz="2800" b="1" baseline="0" dirty="0">
                          <a:solidFill>
                            <a:srgbClr val="17458F"/>
                          </a:solidFill>
                          <a:latin typeface="Arial Narrow" panose="020B0606020202030204" pitchFamily="34" charset="0"/>
                        </a:rPr>
                      </a:br>
                      <a:r>
                        <a:rPr lang="fr-fr" sz="2800" b="1" i="0" u="none" baseline="0" dirty="0">
                          <a:solidFill>
                            <a:srgbClr val="1745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DEPUIS 2011</a:t>
                      </a:r>
                      <a:endParaRPr lang="fr-fr" sz="2800" b="1" dirty="0">
                        <a:solidFill>
                          <a:srgbClr val="17458F"/>
                        </a:solidFill>
                        <a:latin typeface="Arial Narrow" panose="020B0606020202030204" pitchFamily="34" charset="0"/>
                      </a:endParaRPr>
                    </a:p>
                  </a:txBody>
                  <a:tcPr anchor="ctr"/>
                </a:tc>
                <a:extLst>
                  <a:ext uri="{0D108BD9-81ED-4DB2-BD59-A6C34878D82A}">
                    <a16:rowId xmlns:a16="http://schemas.microsoft.com/office/drawing/2014/main" val="2770055656"/>
                  </a:ext>
                </a:extLst>
              </a:tr>
              <a:tr h="709135">
                <a:tc>
                  <a:txBody>
                    <a:bodyPr/>
                    <a:lstStyle/>
                    <a:p>
                      <a:pPr algn="l" rtl="0"/>
                      <a:r>
                        <a:rPr lang="fr-fr" sz="3200" b="0" i="0" u="none" baseline="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Asie</a:t>
                      </a:r>
                      <a:endParaRPr lang="fr-fr" sz="3200" dirty="0">
                        <a:solidFill>
                          <a:schemeClr val="bg1"/>
                        </a:solidFill>
                        <a:latin typeface="Arial Narrow" panose="020B0606020202030204" pitchFamily="34" charset="0"/>
                      </a:endParaRPr>
                    </a:p>
                  </a:txBody>
                  <a:tcPr anchor="ctr"/>
                </a:tc>
                <a:tc>
                  <a:txBody>
                    <a:bodyPr/>
                    <a:lstStyle/>
                    <a:p>
                      <a:pPr algn="ctr" rtl="0"/>
                      <a:r>
                        <a:rPr lang="fr-fr" sz="3200" b="0" i="0" u="none" baseline="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34 %</a:t>
                      </a:r>
                      <a:endParaRPr lang="fr-fr" sz="3200" dirty="0">
                        <a:solidFill>
                          <a:schemeClr val="bg1"/>
                        </a:solidFill>
                        <a:latin typeface="Arial Narrow" panose="020B0606020202030204" pitchFamily="34" charset="0"/>
                      </a:endParaRPr>
                    </a:p>
                  </a:txBody>
                  <a:tcPr anchor="ctr"/>
                </a:tc>
                <a:tc>
                  <a:txBody>
                    <a:bodyPr/>
                    <a:lstStyle/>
                    <a:p>
                      <a:pPr algn="ctr" rtl="0"/>
                      <a:r>
                        <a:rPr lang="fr-fr" sz="3200" b="0" i="0" u="none" baseline="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+26 %</a:t>
                      </a:r>
                      <a:endParaRPr lang="fr-fr" sz="3200" dirty="0">
                        <a:solidFill>
                          <a:schemeClr val="bg1"/>
                        </a:solidFill>
                        <a:latin typeface="Arial Narrow" panose="020B0606020202030204" pitchFamily="34" charset="0"/>
                      </a:endParaRPr>
                    </a:p>
                  </a:txBody>
                  <a:tcPr anchor="ctr"/>
                </a:tc>
                <a:extLst>
                  <a:ext uri="{0D108BD9-81ED-4DB2-BD59-A6C34878D82A}">
                    <a16:rowId xmlns:a16="http://schemas.microsoft.com/office/drawing/2014/main" val="2527390881"/>
                  </a:ext>
                </a:extLst>
              </a:tr>
              <a:tr h="738896">
                <a:tc>
                  <a:txBody>
                    <a:bodyPr/>
                    <a:lstStyle/>
                    <a:p>
                      <a:pPr algn="l" rtl="0"/>
                      <a:r>
                        <a:rPr lang="fr-fr" sz="3200" b="0" i="0" u="none" baseline="0" dirty="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États-Unis, Canada et Caraïbes</a:t>
                      </a:r>
                      <a:endParaRPr lang="fr-fr" sz="3200" dirty="0">
                        <a:solidFill>
                          <a:schemeClr val="bg1"/>
                        </a:solidFill>
                        <a:latin typeface="Arial Narrow" panose="020B0606020202030204" pitchFamily="34" charset="0"/>
                      </a:endParaRPr>
                    </a:p>
                  </a:txBody>
                  <a:tcPr anchor="ctr"/>
                </a:tc>
                <a:tc>
                  <a:txBody>
                    <a:bodyPr/>
                    <a:lstStyle/>
                    <a:p>
                      <a:pPr algn="ctr" rtl="0"/>
                      <a:r>
                        <a:rPr lang="fr-fr" sz="3200" b="0" i="0" u="none" baseline="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27 %</a:t>
                      </a:r>
                      <a:endParaRPr lang="fr-fr" sz="3200" dirty="0">
                        <a:solidFill>
                          <a:schemeClr val="bg1"/>
                        </a:solidFill>
                        <a:latin typeface="Arial Narrow" panose="020B0606020202030204" pitchFamily="34" charset="0"/>
                      </a:endParaRPr>
                    </a:p>
                  </a:txBody>
                  <a:tcPr anchor="ctr"/>
                </a:tc>
                <a:tc>
                  <a:txBody>
                    <a:bodyPr/>
                    <a:lstStyle/>
                    <a:p>
                      <a:pPr algn="ctr" rtl="0"/>
                      <a:r>
                        <a:rPr lang="fr-fr" sz="3200" b="0" i="0" u="none" baseline="0" dirty="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-20 %</a:t>
                      </a:r>
                      <a:endParaRPr lang="fr-fr" sz="3200" dirty="0">
                        <a:solidFill>
                          <a:schemeClr val="bg1"/>
                        </a:solidFill>
                        <a:latin typeface="Arial Narrow" panose="020B0606020202030204" pitchFamily="34" charset="0"/>
                      </a:endParaRPr>
                    </a:p>
                  </a:txBody>
                  <a:tcPr anchor="ctr"/>
                </a:tc>
                <a:extLst>
                  <a:ext uri="{0D108BD9-81ED-4DB2-BD59-A6C34878D82A}">
                    <a16:rowId xmlns:a16="http://schemas.microsoft.com/office/drawing/2014/main" val="123016065"/>
                  </a:ext>
                </a:extLst>
              </a:tr>
              <a:tr h="864081">
                <a:tc>
                  <a:txBody>
                    <a:bodyPr/>
                    <a:lstStyle/>
                    <a:p>
                      <a:pPr algn="l" rtl="0"/>
                      <a:r>
                        <a:rPr lang="fr-fr" sz="3200" b="0" i="0" u="none" baseline="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Europe, Afrique &amp; Proche-Orient</a:t>
                      </a:r>
                      <a:endParaRPr lang="fr-fr" sz="3200" dirty="0">
                        <a:solidFill>
                          <a:schemeClr val="bg1"/>
                        </a:solidFill>
                        <a:latin typeface="Arial Narrow" panose="020B0606020202030204" pitchFamily="34" charset="0"/>
                      </a:endParaRPr>
                    </a:p>
                  </a:txBody>
                  <a:tcPr anchor="ctr"/>
                </a:tc>
                <a:tc>
                  <a:txBody>
                    <a:bodyPr/>
                    <a:lstStyle/>
                    <a:p>
                      <a:pPr algn="ctr" rtl="0"/>
                      <a:r>
                        <a:rPr lang="fr-fr" sz="3200" b="0" i="0" u="none" baseline="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25 %</a:t>
                      </a:r>
                      <a:endParaRPr lang="fr-fr" sz="3200" dirty="0">
                        <a:solidFill>
                          <a:schemeClr val="bg1"/>
                        </a:solidFill>
                        <a:latin typeface="Arial Narrow" panose="020B0606020202030204" pitchFamily="34" charset="0"/>
                      </a:endParaRPr>
                    </a:p>
                  </a:txBody>
                  <a:tcPr anchor="ctr"/>
                </a:tc>
                <a:tc>
                  <a:txBody>
                    <a:bodyPr/>
                    <a:lstStyle/>
                    <a:p>
                      <a:pPr algn="ctr" rtl="0"/>
                      <a:r>
                        <a:rPr lang="fr-fr" sz="3200" b="0" i="0" u="none" baseline="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-3 %</a:t>
                      </a:r>
                      <a:endParaRPr lang="fr-fr" sz="3200" dirty="0">
                        <a:solidFill>
                          <a:schemeClr val="bg1"/>
                        </a:solidFill>
                        <a:latin typeface="Arial Narrow" panose="020B0606020202030204" pitchFamily="34" charset="0"/>
                      </a:endParaRPr>
                    </a:p>
                  </a:txBody>
                  <a:tcPr anchor="ctr"/>
                </a:tc>
                <a:extLst>
                  <a:ext uri="{0D108BD9-81ED-4DB2-BD59-A6C34878D82A}">
                    <a16:rowId xmlns:a16="http://schemas.microsoft.com/office/drawing/2014/main" val="3566085634"/>
                  </a:ext>
                </a:extLst>
              </a:tr>
              <a:tr h="696621">
                <a:tc>
                  <a:txBody>
                    <a:bodyPr/>
                    <a:lstStyle/>
                    <a:p>
                      <a:pPr algn="l" rtl="0"/>
                      <a:r>
                        <a:rPr lang="fr-fr" sz="3200" b="0" i="0" u="none" baseline="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Amérique latine</a:t>
                      </a:r>
                      <a:endParaRPr lang="fr-fr" sz="3200" dirty="0">
                        <a:solidFill>
                          <a:schemeClr val="bg1"/>
                        </a:solidFill>
                        <a:latin typeface="Arial Narrow" panose="020B0606020202030204" pitchFamily="34" charset="0"/>
                      </a:endParaRPr>
                    </a:p>
                  </a:txBody>
                  <a:tcPr anchor="ctr"/>
                </a:tc>
                <a:tc>
                  <a:txBody>
                    <a:bodyPr/>
                    <a:lstStyle/>
                    <a:p>
                      <a:pPr algn="ctr" rtl="0"/>
                      <a:r>
                        <a:rPr lang="fr-fr" sz="3200" b="0" i="0" u="none" baseline="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8 %</a:t>
                      </a:r>
                      <a:endParaRPr lang="fr-fr" sz="3200" dirty="0">
                        <a:solidFill>
                          <a:schemeClr val="bg1"/>
                        </a:solidFill>
                        <a:latin typeface="Arial Narrow" panose="020B0606020202030204" pitchFamily="34" charset="0"/>
                      </a:endParaRPr>
                    </a:p>
                  </a:txBody>
                  <a:tcPr anchor="ctr"/>
                </a:tc>
                <a:tc>
                  <a:txBody>
                    <a:bodyPr/>
                    <a:lstStyle/>
                    <a:p>
                      <a:pPr algn="ctr" rtl="0"/>
                      <a:r>
                        <a:rPr lang="fr-fr" sz="3200" b="0" i="0" u="none" baseline="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-8 %</a:t>
                      </a:r>
                      <a:endParaRPr lang="fr-fr" sz="3200" dirty="0">
                        <a:solidFill>
                          <a:schemeClr val="bg1"/>
                        </a:solidFill>
                        <a:latin typeface="Arial Narrow" panose="020B0606020202030204" pitchFamily="34" charset="0"/>
                      </a:endParaRPr>
                    </a:p>
                  </a:txBody>
                  <a:tcPr anchor="ctr"/>
                </a:tc>
                <a:extLst>
                  <a:ext uri="{0D108BD9-81ED-4DB2-BD59-A6C34878D82A}">
                    <a16:rowId xmlns:a16="http://schemas.microsoft.com/office/drawing/2014/main" val="934034532"/>
                  </a:ext>
                </a:extLst>
              </a:tr>
              <a:tr h="768206">
                <a:tc>
                  <a:txBody>
                    <a:bodyPr/>
                    <a:lstStyle/>
                    <a:p>
                      <a:pPr algn="l" rtl="0"/>
                      <a:r>
                        <a:rPr lang="fr-fr" sz="3200" b="0" i="0" u="none" baseline="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Grande-Bretagne et Irlande (RIBI)</a:t>
                      </a:r>
                      <a:endParaRPr lang="fr-fr" sz="3200" dirty="0">
                        <a:solidFill>
                          <a:schemeClr val="bg1"/>
                        </a:solidFill>
                        <a:latin typeface="Arial Narrow" panose="020B0606020202030204" pitchFamily="34" charset="0"/>
                      </a:endParaRPr>
                    </a:p>
                  </a:txBody>
                  <a:tcPr anchor="ctr"/>
                </a:tc>
                <a:tc>
                  <a:txBody>
                    <a:bodyPr/>
                    <a:lstStyle/>
                    <a:p>
                      <a:pPr algn="ctr" rtl="0"/>
                      <a:r>
                        <a:rPr lang="fr-fr" sz="3200" b="0" i="0" u="none" baseline="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3 %</a:t>
                      </a:r>
                      <a:endParaRPr lang="fr-fr" sz="3200" dirty="0">
                        <a:solidFill>
                          <a:schemeClr val="bg1"/>
                        </a:solidFill>
                        <a:latin typeface="Arial Narrow" panose="020B0606020202030204" pitchFamily="34" charset="0"/>
                      </a:endParaRPr>
                    </a:p>
                  </a:txBody>
                  <a:tcPr anchor="ctr"/>
                </a:tc>
                <a:tc>
                  <a:txBody>
                    <a:bodyPr/>
                    <a:lstStyle/>
                    <a:p>
                      <a:pPr algn="ctr" rtl="0"/>
                      <a:r>
                        <a:rPr lang="fr-fr" sz="3200" b="0" i="0" u="none" baseline="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-30 %</a:t>
                      </a:r>
                      <a:endParaRPr lang="fr-fr" sz="3200" dirty="0">
                        <a:solidFill>
                          <a:schemeClr val="bg1"/>
                        </a:solidFill>
                        <a:latin typeface="Arial Narrow" panose="020B0606020202030204" pitchFamily="34" charset="0"/>
                      </a:endParaRPr>
                    </a:p>
                  </a:txBody>
                  <a:tcPr anchor="ctr"/>
                </a:tc>
                <a:extLst>
                  <a:ext uri="{0D108BD9-81ED-4DB2-BD59-A6C34878D82A}">
                    <a16:rowId xmlns:a16="http://schemas.microsoft.com/office/drawing/2014/main" val="2394216550"/>
                  </a:ext>
                </a:extLst>
              </a:tr>
              <a:tr h="1077796">
                <a:tc>
                  <a:txBody>
                    <a:bodyPr/>
                    <a:lstStyle/>
                    <a:p>
                      <a:pPr algn="l" rtl="0"/>
                      <a:r>
                        <a:rPr lang="fr-fr" sz="3200" b="0" i="0" u="none" baseline="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Australie, Nouvelle-Zélande et Îles du pacifique</a:t>
                      </a:r>
                      <a:endParaRPr lang="fr-fr" sz="3200" dirty="0">
                        <a:solidFill>
                          <a:schemeClr val="bg1"/>
                        </a:solidFill>
                        <a:latin typeface="Arial Narrow" panose="020B0606020202030204" pitchFamily="34" charset="0"/>
                      </a:endParaRPr>
                    </a:p>
                  </a:txBody>
                  <a:tcPr anchor="ctr"/>
                </a:tc>
                <a:tc>
                  <a:txBody>
                    <a:bodyPr/>
                    <a:lstStyle/>
                    <a:p>
                      <a:pPr algn="ctr" rtl="0"/>
                      <a:r>
                        <a:rPr lang="fr-fr" sz="3200" b="0" i="0" u="none" baseline="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3 %</a:t>
                      </a:r>
                      <a:endParaRPr lang="fr-fr" sz="3200" dirty="0">
                        <a:solidFill>
                          <a:schemeClr val="bg1"/>
                        </a:solidFill>
                        <a:latin typeface="Arial Narrow" panose="020B0606020202030204" pitchFamily="34" charset="0"/>
                      </a:endParaRPr>
                    </a:p>
                  </a:txBody>
                  <a:tcPr anchor="ctr"/>
                </a:tc>
                <a:tc>
                  <a:txBody>
                    <a:bodyPr/>
                    <a:lstStyle/>
                    <a:p>
                      <a:pPr algn="ctr" rtl="0"/>
                      <a:r>
                        <a:rPr lang="fr-fr" sz="3200" b="0" i="0" u="none" baseline="0" dirty="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-25 %</a:t>
                      </a:r>
                      <a:endParaRPr lang="fr-fr" sz="3200" dirty="0">
                        <a:solidFill>
                          <a:schemeClr val="bg1"/>
                        </a:solidFill>
                        <a:latin typeface="Arial Narrow" panose="020B0606020202030204" pitchFamily="34" charset="0"/>
                      </a:endParaRPr>
                    </a:p>
                  </a:txBody>
                  <a:tcPr anchor="ctr"/>
                </a:tc>
                <a:extLst>
                  <a:ext uri="{0D108BD9-81ED-4DB2-BD59-A6C34878D82A}">
                    <a16:rowId xmlns:a16="http://schemas.microsoft.com/office/drawing/2014/main" val="4049844783"/>
                  </a:ext>
                </a:extLst>
              </a:tr>
            </a:tbl>
          </a:graphicData>
        </a:graphic>
      </p:graphicFrame>
    </p:spTree>
    <p:custDataLst>
      <p:tags r:id="rId1"/>
    </p:custDataLst>
    <p:extLst>
      <p:ext uri="{BB962C8B-B14F-4D97-AF65-F5344CB8AC3E}">
        <p14:creationId xmlns:p14="http://schemas.microsoft.com/office/powerpoint/2010/main" val="1015258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stretch>
            <a:fillRect/>
          </a:stretch>
        </p:blipFill>
        <p:spPr>
          <a:xfrm>
            <a:off x="-35736" y="0"/>
            <a:ext cx="12227736" cy="5245768"/>
          </a:xfrm>
          <a:prstGeom prst="rect">
            <a:avLst/>
          </a:prstGeom>
        </p:spPr>
      </p:pic>
      <p:sp>
        <p:nvSpPr>
          <p:cNvPr id="6" name="Slide Number Placeholder 5">
            <a:extLst>
              <a:ext uri="{FF2B5EF4-FFF2-40B4-BE49-F238E27FC236}">
                <a16:creationId xmlns:a16="http://schemas.microsoft.com/office/drawing/2014/main" id="{FD6E5075-0151-4976-AD23-641993172150}"/>
              </a:ext>
            </a:extLst>
          </p:cNvPr>
          <p:cNvSpPr>
            <a:spLocks noGrp="1"/>
          </p:cNvSpPr>
          <p:nvPr>
            <p:ph type="sldNum" sz="quarter" idx="12"/>
          </p:nvPr>
        </p:nvSpPr>
        <p:spPr/>
        <p:txBody>
          <a:bodyPr/>
          <a:lstStyle/>
          <a:p>
            <a:pPr algn="r" rtl="0"/>
            <a:fld id="{97A94E25-127B-4C48-AF96-44BA7B823777}" type="slidenum">
              <a:rPr/>
              <a:pPr algn="r" rtl="0"/>
              <a:t>5</a:t>
            </a:fld>
            <a:endParaRPr lang="fr-fr" dirty="0"/>
          </a:p>
        </p:txBody>
      </p:sp>
      <p:sp>
        <p:nvSpPr>
          <p:cNvPr id="53" name="Subtitle 52">
            <a:extLst>
              <a:ext uri="{FF2B5EF4-FFF2-40B4-BE49-F238E27FC236}">
                <a16:creationId xmlns:a16="http://schemas.microsoft.com/office/drawing/2014/main" id="{B358482D-91A1-4E7B-A8BC-6BCA29C29614}"/>
              </a:ext>
            </a:extLst>
          </p:cNvPr>
          <p:cNvSpPr>
            <a:spLocks noGrp="1"/>
          </p:cNvSpPr>
          <p:nvPr>
            <p:ph type="subTitle" idx="1"/>
          </p:nvPr>
        </p:nvSpPr>
        <p:spPr>
          <a:xfrm>
            <a:off x="619361" y="6133866"/>
            <a:ext cx="5071636" cy="2861763"/>
          </a:xfrm>
        </p:spPr>
        <p:txBody>
          <a:bodyPr>
            <a:noAutofit/>
          </a:bodyPr>
          <a:lstStyle/>
          <a:p>
            <a:pPr algn="l" rtl="0">
              <a:lnSpc>
                <a:spcPct val="100000"/>
              </a:lnSpc>
            </a:pPr>
            <a:r>
              <a:rPr lang="fr-fr" sz="2800" b="1" i="0" u="none" baseline="0">
                <a:solidFill>
                  <a:srgbClr val="58585A"/>
                </a:solidFill>
              </a:rPr>
              <a:t>ROTARY.ORG/START-CLUB</a:t>
            </a:r>
            <a:br>
              <a:rPr lang="fr-fr" sz="3200" b="1">
                <a:solidFill>
                  <a:srgbClr val="58585A"/>
                </a:solidFill>
              </a:rPr>
            </a:br>
            <a:endParaRPr lang="fr-fr" sz="3200" dirty="0">
              <a:solidFill>
                <a:srgbClr val="58585A"/>
              </a:solidFill>
            </a:endParaRPr>
          </a:p>
        </p:txBody>
      </p:sp>
      <p:sp>
        <p:nvSpPr>
          <p:cNvPr id="27" name="Text Placeholder 26">
            <a:extLst>
              <a:ext uri="{FF2B5EF4-FFF2-40B4-BE49-F238E27FC236}">
                <a16:creationId xmlns:a16="http://schemas.microsoft.com/office/drawing/2014/main" id="{21C509E8-9E06-4605-B923-467D6758AC29}"/>
              </a:ext>
            </a:extLst>
          </p:cNvPr>
          <p:cNvSpPr>
            <a:spLocks noGrp="1"/>
          </p:cNvSpPr>
          <p:nvPr>
            <p:ph type="body" sz="quarter" idx="14"/>
          </p:nvPr>
        </p:nvSpPr>
        <p:spPr>
          <a:xfrm>
            <a:off x="619361" y="298132"/>
            <a:ext cx="7249292" cy="1135062"/>
          </a:xfrm>
        </p:spPr>
        <p:txBody>
          <a:bodyPr/>
          <a:lstStyle/>
          <a:p>
            <a:pPr lvl="0" algn="l" rtl="0"/>
            <a:r>
              <a:rPr lang="fr-fr" b="1" i="0" u="none" baseline="0"/>
              <a:t>TYPES DE CLUBS</a:t>
            </a:r>
            <a:endParaRPr lang="fr-fr" dirty="0"/>
          </a:p>
        </p:txBody>
      </p:sp>
      <p:sp>
        <p:nvSpPr>
          <p:cNvPr id="11" name="Rectangle 10"/>
          <p:cNvSpPr/>
          <p:nvPr/>
        </p:nvSpPr>
        <p:spPr>
          <a:xfrm>
            <a:off x="365361" y="1852863"/>
            <a:ext cx="2635119" cy="3982453"/>
          </a:xfrm>
          <a:prstGeom prst="rect">
            <a:avLst/>
          </a:prstGeom>
          <a:solidFill>
            <a:srgbClr val="1745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800" dirty="0">
              <a:solidFill>
                <a:schemeClr val="bg1"/>
              </a:solidFill>
              <a:latin typeface="Arial Narrow" panose="020B0606020202030204" pitchFamily="34" charset="0"/>
            </a:endParaRPr>
          </a:p>
        </p:txBody>
      </p:sp>
      <p:sp>
        <p:nvSpPr>
          <p:cNvPr id="13" name="Rectangle 12"/>
          <p:cNvSpPr/>
          <p:nvPr/>
        </p:nvSpPr>
        <p:spPr>
          <a:xfrm>
            <a:off x="3401795" y="1852863"/>
            <a:ext cx="2635119" cy="3982453"/>
          </a:xfrm>
          <a:prstGeom prst="rect">
            <a:avLst/>
          </a:prstGeom>
          <a:solidFill>
            <a:srgbClr val="1745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800" dirty="0">
              <a:solidFill>
                <a:schemeClr val="bg1"/>
              </a:solidFill>
              <a:latin typeface="Arial Narrow" panose="020B0606020202030204" pitchFamily="34" charset="0"/>
            </a:endParaRPr>
          </a:p>
        </p:txBody>
      </p:sp>
      <p:sp>
        <p:nvSpPr>
          <p:cNvPr id="3" name="TextBox 2"/>
          <p:cNvSpPr txBox="1"/>
          <p:nvPr/>
        </p:nvSpPr>
        <p:spPr>
          <a:xfrm>
            <a:off x="488731" y="1796288"/>
            <a:ext cx="2511750" cy="4093428"/>
          </a:xfrm>
          <a:prstGeom prst="rect">
            <a:avLst/>
          </a:prstGeom>
          <a:noFill/>
        </p:spPr>
        <p:txBody>
          <a:bodyPr wrap="square" rtlCol="0">
            <a:spAutoFit/>
          </a:bodyPr>
          <a:lstStyle/>
          <a:p>
            <a:pPr algn="l" rtl="0"/>
            <a:r>
              <a:rPr lang="fr-fr" sz="2800" b="1" i="0" u="none" baseline="0" dirty="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SATELLITE :</a:t>
            </a:r>
          </a:p>
          <a:p>
            <a:endParaRPr lang="fr-fr" sz="800" b="1" dirty="0">
              <a:solidFill>
                <a:schemeClr val="bg1"/>
              </a:solidFill>
              <a:latin typeface="Arial Narrow" panose="020B0606020202030204" pitchFamily="34" charset="0"/>
            </a:endParaRPr>
          </a:p>
          <a:p>
            <a:pPr algn="l" rtl="0"/>
            <a:r>
              <a:rPr lang="fr-fr" sz="2800" b="0" i="0" u="none" baseline="0" dirty="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membres gèrent le club en collaboration avec un club parrain mais choisissent eux-mêmes sa structure</a:t>
            </a:r>
            <a:endParaRPr lang="fr-fr" sz="2800" dirty="0">
              <a:solidFill>
                <a:schemeClr val="bg1"/>
              </a:solidFill>
              <a:latin typeface="Arial Narrow" panose="020B0606020202030204" pitchFamily="34" charset="0"/>
            </a:endParaRPr>
          </a:p>
        </p:txBody>
      </p:sp>
      <p:sp>
        <p:nvSpPr>
          <p:cNvPr id="14" name="TextBox 13"/>
          <p:cNvSpPr txBox="1"/>
          <p:nvPr/>
        </p:nvSpPr>
        <p:spPr>
          <a:xfrm>
            <a:off x="3461804" y="2180572"/>
            <a:ext cx="2328728" cy="3231654"/>
          </a:xfrm>
          <a:prstGeom prst="rect">
            <a:avLst/>
          </a:prstGeom>
          <a:noFill/>
        </p:spPr>
        <p:txBody>
          <a:bodyPr wrap="square" rtlCol="0">
            <a:spAutoFit/>
          </a:bodyPr>
          <a:lstStyle/>
          <a:p>
            <a:pPr algn="l" rtl="0"/>
            <a:r>
              <a:rPr lang="fr-fr" sz="2800" b="1" i="0" u="none" baseline="0" dirty="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PASSEPORT :</a:t>
            </a:r>
          </a:p>
          <a:p>
            <a:endParaRPr lang="fr-fr" sz="800" b="1" dirty="0">
              <a:solidFill>
                <a:schemeClr val="bg1"/>
              </a:solidFill>
              <a:latin typeface="Arial Narrow" panose="020B0606020202030204" pitchFamily="34" charset="0"/>
            </a:endParaRPr>
          </a:p>
          <a:p>
            <a:pPr algn="l" rtl="0"/>
            <a:r>
              <a:rPr lang="fr-fr" sz="2800" b="0" i="0" u="none" baseline="0" dirty="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membres assistent aux réunions de tous clubs, dans leur ville et dans le monde</a:t>
            </a:r>
            <a:endParaRPr lang="fr-fr" sz="2800" dirty="0">
              <a:solidFill>
                <a:schemeClr val="bg1"/>
              </a:solidFill>
              <a:latin typeface="Arial Narrow" panose="020B0606020202030204" pitchFamily="34" charset="0"/>
            </a:endParaRPr>
          </a:p>
        </p:txBody>
      </p:sp>
      <p:sp>
        <p:nvSpPr>
          <p:cNvPr id="16" name="Rectangle 15"/>
          <p:cNvSpPr/>
          <p:nvPr/>
        </p:nvSpPr>
        <p:spPr>
          <a:xfrm>
            <a:off x="6462193" y="1852863"/>
            <a:ext cx="2635119" cy="3982453"/>
          </a:xfrm>
          <a:prstGeom prst="rect">
            <a:avLst/>
          </a:prstGeom>
          <a:solidFill>
            <a:srgbClr val="1745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800" dirty="0">
              <a:solidFill>
                <a:schemeClr val="bg1"/>
              </a:solidFill>
              <a:latin typeface="Arial Narrow" panose="020B0606020202030204" pitchFamily="34" charset="0"/>
            </a:endParaRPr>
          </a:p>
        </p:txBody>
      </p:sp>
      <p:sp>
        <p:nvSpPr>
          <p:cNvPr id="17" name="TextBox 16"/>
          <p:cNvSpPr txBox="1"/>
          <p:nvPr/>
        </p:nvSpPr>
        <p:spPr>
          <a:xfrm>
            <a:off x="6522202" y="2180572"/>
            <a:ext cx="2328728" cy="2369880"/>
          </a:xfrm>
          <a:prstGeom prst="rect">
            <a:avLst/>
          </a:prstGeom>
          <a:noFill/>
        </p:spPr>
        <p:txBody>
          <a:bodyPr wrap="square" rtlCol="0">
            <a:spAutoFit/>
          </a:bodyPr>
          <a:lstStyle/>
          <a:p>
            <a:pPr algn="l" rtl="0"/>
            <a:r>
              <a:rPr lang="fr-fr" sz="2800" b="1" i="0" u="none" baseline="0" dirty="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CORPORATE :</a:t>
            </a:r>
          </a:p>
          <a:p>
            <a:endParaRPr lang="fr-fr" sz="800" b="1" dirty="0">
              <a:solidFill>
                <a:schemeClr val="bg1"/>
              </a:solidFill>
              <a:latin typeface="Arial Narrow" panose="020B0606020202030204" pitchFamily="34" charset="0"/>
            </a:endParaRPr>
          </a:p>
          <a:p>
            <a:pPr algn="l" rtl="0">
              <a:defRPr/>
            </a:pPr>
            <a:r>
              <a:rPr lang="fr-fr" sz="2800" b="0" i="0" u="none" baseline="0" dirty="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membres (ou la majorité d’entre eux) travaillent pour le même employeur</a:t>
            </a:r>
          </a:p>
        </p:txBody>
      </p:sp>
      <p:sp>
        <p:nvSpPr>
          <p:cNvPr id="18" name="Rectangle 17"/>
          <p:cNvSpPr/>
          <p:nvPr/>
        </p:nvSpPr>
        <p:spPr>
          <a:xfrm>
            <a:off x="9438348" y="1852863"/>
            <a:ext cx="2635119" cy="3982453"/>
          </a:xfrm>
          <a:prstGeom prst="rect">
            <a:avLst/>
          </a:prstGeom>
          <a:solidFill>
            <a:srgbClr val="1745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800" dirty="0">
              <a:solidFill>
                <a:schemeClr val="bg1"/>
              </a:solidFill>
              <a:latin typeface="Arial Narrow" panose="020B0606020202030204" pitchFamily="34" charset="0"/>
            </a:endParaRPr>
          </a:p>
        </p:txBody>
      </p:sp>
      <p:sp>
        <p:nvSpPr>
          <p:cNvPr id="19" name="TextBox 18"/>
          <p:cNvSpPr txBox="1"/>
          <p:nvPr/>
        </p:nvSpPr>
        <p:spPr>
          <a:xfrm>
            <a:off x="9498356" y="2180572"/>
            <a:ext cx="2451905" cy="3231654"/>
          </a:xfrm>
          <a:prstGeom prst="rect">
            <a:avLst/>
          </a:prstGeom>
          <a:noFill/>
        </p:spPr>
        <p:txBody>
          <a:bodyPr wrap="square" rtlCol="0">
            <a:spAutoFit/>
          </a:bodyPr>
          <a:lstStyle/>
          <a:p>
            <a:pPr algn="l" rtl="0"/>
            <a:r>
              <a:rPr lang="fr-fr" sz="2800" b="1" i="0" u="none" baseline="0" dirty="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FORMÉ AUTOUR D'UNE CAUSE :</a:t>
            </a:r>
          </a:p>
          <a:p>
            <a:endParaRPr lang="fr-fr" sz="800" b="1" dirty="0">
              <a:solidFill>
                <a:schemeClr val="bg1"/>
              </a:solidFill>
              <a:latin typeface="Arial Narrow" panose="020B0606020202030204" pitchFamily="34" charset="0"/>
            </a:endParaRPr>
          </a:p>
          <a:p>
            <a:pPr algn="l" rtl="0">
              <a:defRPr/>
            </a:pPr>
            <a:r>
              <a:rPr lang="fr-fr" sz="2800" b="0" i="0" u="none" baseline="0" dirty="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membres </a:t>
            </a:r>
            <a:br>
              <a:rPr lang="fr-fr" sz="2800" dirty="0">
                <a:solidFill>
                  <a:schemeClr val="bg1"/>
                </a:solidFill>
                <a:latin typeface="Arial Narrow" panose="020B0606020202030204" pitchFamily="34" charset="0"/>
              </a:rPr>
            </a:br>
            <a:r>
              <a:rPr lang="fr-fr" sz="2800" b="0" i="0" u="none" baseline="0" dirty="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travaillent sur une cause particulière</a:t>
            </a:r>
          </a:p>
          <a:p>
            <a:pPr algn="l" rtl="0">
              <a:defRPr/>
            </a:pPr>
            <a:endParaRPr lang="fr-fr" sz="2800" dirty="0">
              <a:solidFill>
                <a:schemeClr val="bg1"/>
              </a:solidFill>
              <a:latin typeface="Arial Narrow" panose="020B0606020202030204" pitchFamily="34" charset="0"/>
            </a:endParaRPr>
          </a:p>
          <a:p>
            <a:pPr algn="l" rtl="0">
              <a:defRPr/>
            </a:pPr>
            <a:endParaRPr lang="fr-fr" sz="2800" dirty="0">
              <a:solidFill>
                <a:schemeClr val="bg1"/>
              </a:solidFill>
              <a:latin typeface="Arial Narrow" panose="020B0606020202030204" pitchFamily="34" charset="0"/>
            </a:endParaRPr>
          </a:p>
          <a:p>
            <a:pPr algn="l" rtl="0">
              <a:defRPr/>
            </a:pPr>
            <a:r>
              <a:rPr lang="fr-fr" sz="2800" b="1" i="0" u="none" baseline="0" dirty="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ET BIEN PLUS ENCORE !</a:t>
            </a:r>
            <a:endParaRPr lang="fr-fr" sz="2800" b="1" dirty="0">
              <a:solidFill>
                <a:schemeClr val="bg1"/>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162399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stretch>
            <a:fillRect/>
          </a:stretch>
        </p:blipFill>
        <p:spPr>
          <a:xfrm>
            <a:off x="0" y="-21880"/>
            <a:ext cx="12426043" cy="6971097"/>
          </a:xfrm>
          <a:prstGeom prst="rect">
            <a:avLst/>
          </a:prstGeom>
        </p:spPr>
      </p:pic>
      <p:sp>
        <p:nvSpPr>
          <p:cNvPr id="2" name="Slide Number Placeholder 1">
            <a:extLst>
              <a:ext uri="{FF2B5EF4-FFF2-40B4-BE49-F238E27FC236}">
                <a16:creationId xmlns:a16="http://schemas.microsoft.com/office/drawing/2014/main" id="{A03B7276-9E3E-40EE-B51E-4EA29DFDB91E}"/>
              </a:ext>
            </a:extLst>
          </p:cNvPr>
          <p:cNvSpPr>
            <a:spLocks noGrp="1"/>
          </p:cNvSpPr>
          <p:nvPr>
            <p:ph type="sldNum" sz="quarter" idx="12"/>
          </p:nvPr>
        </p:nvSpPr>
        <p:spPr/>
        <p:txBody>
          <a:bodyPr/>
          <a:lstStyle/>
          <a:p>
            <a:pPr algn="r" rtl="0"/>
            <a:fld id="{97A94E25-127B-4C48-AF96-44BA7B823777}" type="slidenum">
              <a:rPr/>
              <a:pPr algn="r" rtl="0"/>
              <a:t>6</a:t>
            </a:fld>
            <a:endParaRPr lang="fr-f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036997"/>
              </p:ext>
            </p:extLst>
          </p:nvPr>
        </p:nvGraphicFramePr>
        <p:xfrm>
          <a:off x="342900" y="1388811"/>
          <a:ext cx="11506200" cy="5470220"/>
        </p:xfrm>
        <a:graphic>
          <a:graphicData uri="http://schemas.openxmlformats.org/drawingml/2006/table">
            <a:tbl>
              <a:tblPr firstRow="1" bandRow="1">
                <a:tableStyleId>{9D7B26C5-4107-4FEC-AEDC-1716B250A1EF}</a:tableStyleId>
              </a:tblPr>
              <a:tblGrid>
                <a:gridCol w="5130800">
                  <a:extLst>
                    <a:ext uri="{9D8B030D-6E8A-4147-A177-3AD203B41FA5}">
                      <a16:colId xmlns:a16="http://schemas.microsoft.com/office/drawing/2014/main" val="1435102388"/>
                    </a:ext>
                  </a:extLst>
                </a:gridCol>
                <a:gridCol w="2928730">
                  <a:extLst>
                    <a:ext uri="{9D8B030D-6E8A-4147-A177-3AD203B41FA5}">
                      <a16:colId xmlns:a16="http://schemas.microsoft.com/office/drawing/2014/main" val="2255593202"/>
                    </a:ext>
                  </a:extLst>
                </a:gridCol>
                <a:gridCol w="3446670">
                  <a:extLst>
                    <a:ext uri="{9D8B030D-6E8A-4147-A177-3AD203B41FA5}">
                      <a16:colId xmlns:a16="http://schemas.microsoft.com/office/drawing/2014/main" val="2076042790"/>
                    </a:ext>
                  </a:extLst>
                </a:gridCol>
              </a:tblGrid>
              <a:tr h="1011879">
                <a:tc>
                  <a:txBody>
                    <a:bodyPr/>
                    <a:lstStyle/>
                    <a:p>
                      <a:pPr algn="l" rtl="0"/>
                      <a:r>
                        <a:rPr lang="fr-fr" sz="3200" b="1" i="0" u="none" baseline="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TENDANCE AU (DATE)</a:t>
                      </a:r>
                      <a:endParaRPr lang="fr-fr" sz="3200" dirty="0">
                        <a:solidFill>
                          <a:schemeClr val="bg1"/>
                        </a:solidFill>
                        <a:latin typeface="Arial Narrow" panose="020B0606020202030204" pitchFamily="34" charset="0"/>
                      </a:endParaRPr>
                    </a:p>
                  </a:txBody>
                  <a:tcPr/>
                </a:tc>
                <a:tc>
                  <a:txBody>
                    <a:bodyPr/>
                    <a:lstStyle/>
                    <a:p>
                      <a:pPr algn="ctr" rtl="0"/>
                      <a:r>
                        <a:rPr lang="fr-fr" sz="3200" b="1" i="0" u="none" baseline="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DISTRICT</a:t>
                      </a:r>
                    </a:p>
                  </a:txBody>
                  <a:tcPr/>
                </a:tc>
                <a:tc>
                  <a:txBody>
                    <a:bodyPr/>
                    <a:lstStyle/>
                    <a:p>
                      <a:pPr algn="ctr" rtl="0"/>
                      <a:r>
                        <a:rPr lang="fr-fr" sz="3200" b="1" i="0" u="none" baseline="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DANS LE MONDE</a:t>
                      </a:r>
                    </a:p>
                  </a:txBody>
                  <a:tcPr/>
                </a:tc>
                <a:extLst>
                  <a:ext uri="{0D108BD9-81ED-4DB2-BD59-A6C34878D82A}">
                    <a16:rowId xmlns:a16="http://schemas.microsoft.com/office/drawing/2014/main" val="3147830413"/>
                  </a:ext>
                </a:extLst>
              </a:tr>
              <a:tr h="561676">
                <a:tc>
                  <a:txBody>
                    <a:bodyPr/>
                    <a:lstStyle/>
                    <a:p>
                      <a:pPr algn="l" rtl="0"/>
                      <a:r>
                        <a:rPr lang="fr-fr" sz="3200" b="0" i="0" u="none" baseline="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Hommes / Femmes</a:t>
                      </a:r>
                      <a:endParaRPr lang="fr-fr" sz="3200" dirty="0">
                        <a:solidFill>
                          <a:schemeClr val="bg1"/>
                        </a:solidFill>
                        <a:latin typeface="Arial Narrow" panose="020B0606020202030204" pitchFamily="34" charset="0"/>
                      </a:endParaRPr>
                    </a:p>
                  </a:txBody>
                  <a:tcPr/>
                </a:tc>
                <a:tc>
                  <a:txBody>
                    <a:bodyPr/>
                    <a:lstStyle/>
                    <a:p>
                      <a:pPr algn="ctr" rtl="0"/>
                      <a:r>
                        <a:rPr lang="fr-fr" sz="3200" b="0" i="0" u="none" baseline="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XX % / XX %</a:t>
                      </a:r>
                      <a:endParaRPr lang="fr-fr" sz="3200" dirty="0">
                        <a:solidFill>
                          <a:schemeClr val="bg1"/>
                        </a:solidFill>
                        <a:latin typeface="Arial Narrow" panose="020B0606020202030204" pitchFamily="34" charset="0"/>
                      </a:endParaRPr>
                    </a:p>
                  </a:txBody>
                  <a:tcPr/>
                </a:tc>
                <a:tc>
                  <a:txBody>
                    <a:bodyPr/>
                    <a:lstStyle/>
                    <a:p>
                      <a:pPr algn="ctr" rtl="0"/>
                      <a:r>
                        <a:rPr lang="fr-fr" sz="3200" b="0" i="0" u="none" baseline="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76 % / 24 %</a:t>
                      </a:r>
                      <a:endParaRPr lang="fr-fr" sz="3200" dirty="0">
                        <a:solidFill>
                          <a:schemeClr val="bg1"/>
                        </a:solidFill>
                        <a:latin typeface="Arial Narrow" panose="020B0606020202030204" pitchFamily="34" charset="0"/>
                      </a:endParaRPr>
                    </a:p>
                  </a:txBody>
                  <a:tcPr/>
                </a:tc>
                <a:extLst>
                  <a:ext uri="{0D108BD9-81ED-4DB2-BD59-A6C34878D82A}">
                    <a16:rowId xmlns:a16="http://schemas.microsoft.com/office/drawing/2014/main" val="70786436"/>
                  </a:ext>
                </a:extLst>
              </a:tr>
              <a:tr h="1034666">
                <a:tc>
                  <a:txBody>
                    <a:bodyPr/>
                    <a:lstStyle/>
                    <a:p>
                      <a:pPr algn="l" rtl="0"/>
                      <a:r>
                        <a:rPr lang="fr-fr" sz="3200" b="0" i="0" u="none" baseline="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Fidélisation des nouveaux membres</a:t>
                      </a:r>
                      <a:endParaRPr lang="fr-fr" sz="3200" dirty="0">
                        <a:solidFill>
                          <a:schemeClr val="bg1"/>
                        </a:solidFill>
                        <a:latin typeface="Arial Narrow" panose="020B0606020202030204" pitchFamily="34" charset="0"/>
                      </a:endParaRPr>
                    </a:p>
                  </a:txBody>
                  <a:tcPr/>
                </a:tc>
                <a:tc>
                  <a:txBody>
                    <a:bodyPr/>
                    <a:lstStyle/>
                    <a:p>
                      <a:pPr algn="ctr" rtl="0"/>
                      <a:r>
                        <a:rPr lang="fr-fr" sz="3200" b="0" i="0" u="none" baseline="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XX % </a:t>
                      </a:r>
                      <a:endParaRPr lang="fr-fr" sz="3200" dirty="0">
                        <a:solidFill>
                          <a:schemeClr val="bg1"/>
                        </a:solidFill>
                        <a:latin typeface="Arial Narrow" panose="020B0606020202030204" pitchFamily="34" charset="0"/>
                      </a:endParaRPr>
                    </a:p>
                  </a:txBody>
                  <a:tcPr/>
                </a:tc>
                <a:tc>
                  <a:txBody>
                    <a:bodyPr/>
                    <a:lstStyle/>
                    <a:p>
                      <a:pPr algn="ctr" rtl="0"/>
                      <a:r>
                        <a:rPr lang="fr-fr" sz="3200" b="0" i="0" u="none" baseline="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79 %</a:t>
                      </a:r>
                    </a:p>
                  </a:txBody>
                  <a:tcPr/>
                </a:tc>
                <a:extLst>
                  <a:ext uri="{0D108BD9-81ED-4DB2-BD59-A6C34878D82A}">
                    <a16:rowId xmlns:a16="http://schemas.microsoft.com/office/drawing/2014/main" val="3283442716"/>
                  </a:ext>
                </a:extLst>
              </a:tr>
              <a:tr h="1034666">
                <a:tc>
                  <a:txBody>
                    <a:bodyPr/>
                    <a:lstStyle/>
                    <a:p>
                      <a:pPr algn="l" rtl="0"/>
                      <a:r>
                        <a:rPr lang="fr-fr" sz="3200" b="0" i="0" u="none" baseline="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Fidélisation des membres existants</a:t>
                      </a:r>
                      <a:endParaRPr lang="fr-fr" sz="3200" dirty="0">
                        <a:solidFill>
                          <a:schemeClr val="bg1"/>
                        </a:solidFill>
                        <a:latin typeface="Arial Narrow" panose="020B0606020202030204" pitchFamily="34" charset="0"/>
                      </a:endParaRPr>
                    </a:p>
                  </a:txBody>
                  <a:tcPr/>
                </a:tc>
                <a:tc>
                  <a:txBody>
                    <a:bodyPr/>
                    <a:lstStyle/>
                    <a:p>
                      <a:pPr algn="ctr" rtl="0"/>
                      <a:r>
                        <a:rPr lang="fr-fr" sz="3200" b="0" i="0" u="none" baseline="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XX % </a:t>
                      </a:r>
                      <a:endParaRPr lang="fr-fr" sz="3200" dirty="0">
                        <a:solidFill>
                          <a:schemeClr val="bg1"/>
                        </a:solidFill>
                        <a:latin typeface="Arial Narrow" panose="020B0606020202030204" pitchFamily="34" charset="0"/>
                      </a:endParaRPr>
                    </a:p>
                  </a:txBody>
                  <a:tcPr/>
                </a:tc>
                <a:tc>
                  <a:txBody>
                    <a:bodyPr/>
                    <a:lstStyle/>
                    <a:p>
                      <a:pPr algn="ctr" rtl="0"/>
                      <a:r>
                        <a:rPr lang="fr-fr" sz="3200" b="0" i="0" u="none" baseline="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77 %</a:t>
                      </a:r>
                    </a:p>
                  </a:txBody>
                  <a:tcPr/>
                </a:tc>
                <a:extLst>
                  <a:ext uri="{0D108BD9-81ED-4DB2-BD59-A6C34878D82A}">
                    <a16:rowId xmlns:a16="http://schemas.microsoft.com/office/drawing/2014/main" val="919182166"/>
                  </a:ext>
                </a:extLst>
              </a:tr>
              <a:tr h="587381">
                <a:tc>
                  <a:txBody>
                    <a:bodyPr/>
                    <a:lstStyle/>
                    <a:p>
                      <a:pPr algn="l" rtl="0"/>
                      <a:r>
                        <a:rPr lang="fr-fr" sz="3200" b="0" i="0" u="none" baseline="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Membres de moins de 50 ans</a:t>
                      </a:r>
                    </a:p>
                  </a:txBody>
                  <a:tcPr/>
                </a:tc>
                <a:tc>
                  <a:txBody>
                    <a:bodyPr/>
                    <a:lstStyle/>
                    <a:p>
                      <a:pPr algn="ctr" rtl="0"/>
                      <a:r>
                        <a:rPr lang="fr-fr" sz="3200" b="0" i="0" u="none" baseline="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XX % </a:t>
                      </a:r>
                      <a:endParaRPr lang="fr-fr" sz="3200" dirty="0">
                        <a:solidFill>
                          <a:schemeClr val="bg1"/>
                        </a:solidFill>
                        <a:latin typeface="Arial Narrow" panose="020B0606020202030204" pitchFamily="34" charset="0"/>
                      </a:endParaRPr>
                    </a:p>
                  </a:txBody>
                  <a:tcPr/>
                </a:tc>
                <a:tc>
                  <a:txBody>
                    <a:bodyPr/>
                    <a:lstStyle/>
                    <a:p>
                      <a:pPr algn="ctr" rtl="0"/>
                      <a:r>
                        <a:rPr lang="fr-fr" sz="3200" b="0" i="0" u="none" baseline="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16 %</a:t>
                      </a:r>
                    </a:p>
                  </a:txBody>
                  <a:tcPr/>
                </a:tc>
                <a:extLst>
                  <a:ext uri="{0D108BD9-81ED-4DB2-BD59-A6C34878D82A}">
                    <a16:rowId xmlns:a16="http://schemas.microsoft.com/office/drawing/2014/main" val="782785953"/>
                  </a:ext>
                </a:extLst>
              </a:tr>
              <a:tr h="561676">
                <a:tc>
                  <a:txBody>
                    <a:bodyPr/>
                    <a:lstStyle/>
                    <a:p>
                      <a:pPr algn="l" rtl="0"/>
                      <a:r>
                        <a:rPr lang="fr-fr" sz="3200" b="0" i="0" u="none" baseline="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Membres de plus de 50 ans</a:t>
                      </a:r>
                      <a:endParaRPr lang="fr-fr" sz="3200" dirty="0">
                        <a:solidFill>
                          <a:schemeClr val="bg1"/>
                        </a:solidFill>
                        <a:latin typeface="Arial Narrow" panose="020B0606020202030204" pitchFamily="34" charset="0"/>
                      </a:endParaRPr>
                    </a:p>
                  </a:txBody>
                  <a:tcPr/>
                </a:tc>
                <a:tc>
                  <a:txBody>
                    <a:bodyPr/>
                    <a:lstStyle/>
                    <a:p>
                      <a:pPr algn="ctr" rtl="0"/>
                      <a:r>
                        <a:rPr lang="fr-fr" sz="3200" b="0" i="0" u="none" baseline="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XX % </a:t>
                      </a:r>
                      <a:endParaRPr lang="fr-fr" sz="3200" dirty="0">
                        <a:solidFill>
                          <a:schemeClr val="bg1"/>
                        </a:solidFill>
                        <a:latin typeface="Arial Narrow" panose="020B0606020202030204" pitchFamily="34" charset="0"/>
                      </a:endParaRPr>
                    </a:p>
                  </a:txBody>
                  <a:tcPr/>
                </a:tc>
                <a:tc>
                  <a:txBody>
                    <a:bodyPr/>
                    <a:lstStyle/>
                    <a:p>
                      <a:pPr algn="ctr" rtl="0"/>
                      <a:r>
                        <a:rPr lang="fr-fr" sz="3200" b="0" i="0" u="none" baseline="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46 %</a:t>
                      </a:r>
                    </a:p>
                  </a:txBody>
                  <a:tcPr/>
                </a:tc>
                <a:extLst>
                  <a:ext uri="{0D108BD9-81ED-4DB2-BD59-A6C34878D82A}">
                    <a16:rowId xmlns:a16="http://schemas.microsoft.com/office/drawing/2014/main" val="1635851778"/>
                  </a:ext>
                </a:extLst>
              </a:tr>
              <a:tr h="561676">
                <a:tc>
                  <a:txBody>
                    <a:bodyPr/>
                    <a:lstStyle/>
                    <a:p>
                      <a:pPr algn="l" rtl="0"/>
                      <a:r>
                        <a:rPr lang="fr-fr" sz="3200" b="0" i="0" u="none" baseline="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Âge non signalé</a:t>
                      </a:r>
                      <a:endParaRPr lang="fr-fr" sz="3200" dirty="0">
                        <a:solidFill>
                          <a:schemeClr val="bg1"/>
                        </a:solidFill>
                        <a:latin typeface="Arial Narrow" panose="020B0606020202030204" pitchFamily="34" charset="0"/>
                      </a:endParaRPr>
                    </a:p>
                  </a:txBody>
                  <a:tcPr/>
                </a:tc>
                <a:tc>
                  <a:txBody>
                    <a:bodyPr/>
                    <a:lstStyle/>
                    <a:p>
                      <a:pPr algn="ctr" rtl="0"/>
                      <a:r>
                        <a:rPr lang="fr-fr" sz="3200" b="0" i="0" u="none" baseline="0" dirty="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XX % </a:t>
                      </a:r>
                      <a:endParaRPr lang="fr-fr" sz="3200" dirty="0">
                        <a:solidFill>
                          <a:schemeClr val="bg1"/>
                        </a:solidFill>
                        <a:latin typeface="Arial Narrow" panose="020B0606020202030204" pitchFamily="34" charset="0"/>
                      </a:endParaRPr>
                    </a:p>
                  </a:txBody>
                  <a:tcPr/>
                </a:tc>
                <a:tc>
                  <a:txBody>
                    <a:bodyPr/>
                    <a:lstStyle/>
                    <a:p>
                      <a:pPr algn="ctr" rtl="0"/>
                      <a:r>
                        <a:rPr lang="fr-fr" sz="3200" b="0" i="0" u="none" baseline="0" dirty="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37 %</a:t>
                      </a:r>
                    </a:p>
                  </a:txBody>
                  <a:tcPr/>
                </a:tc>
                <a:extLst>
                  <a:ext uri="{0D108BD9-81ED-4DB2-BD59-A6C34878D82A}">
                    <a16:rowId xmlns:a16="http://schemas.microsoft.com/office/drawing/2014/main" val="1614401847"/>
                  </a:ext>
                </a:extLst>
              </a:tr>
            </a:tbl>
          </a:graphicData>
        </a:graphic>
      </p:graphicFrame>
      <p:sp>
        <p:nvSpPr>
          <p:cNvPr id="7" name="Rectangle 6"/>
          <p:cNvSpPr/>
          <p:nvPr/>
        </p:nvSpPr>
        <p:spPr>
          <a:xfrm>
            <a:off x="262835" y="543826"/>
            <a:ext cx="6096000" cy="701731"/>
          </a:xfrm>
          <a:prstGeom prst="rect">
            <a:avLst/>
          </a:prstGeom>
        </p:spPr>
        <p:txBody>
          <a:bodyPr>
            <a:spAutoFit/>
          </a:bodyPr>
          <a:lstStyle/>
          <a:p>
            <a:pPr lvl="0" algn="l" rtl="0">
              <a:lnSpc>
                <a:spcPct val="90000"/>
              </a:lnSpc>
              <a:spcBef>
                <a:spcPts val="1000"/>
              </a:spcBef>
            </a:pPr>
            <a:r>
              <a:rPr lang="fr-fr" sz="4400" b="1" i="0" u="none" cap="all" baseline="0">
                <a:solidFill>
                  <a:prstClr val="white"/>
                </a:solidFill>
              </a:rPr>
              <a:t>District xxxx : </a:t>
            </a:r>
          </a:p>
        </p:txBody>
      </p:sp>
      <p:sp>
        <p:nvSpPr>
          <p:cNvPr id="8" name="TextBox 7"/>
          <p:cNvSpPr txBox="1"/>
          <p:nvPr/>
        </p:nvSpPr>
        <p:spPr>
          <a:xfrm>
            <a:off x="4782932" y="521062"/>
            <a:ext cx="3379304" cy="830997"/>
          </a:xfrm>
          <a:prstGeom prst="rect">
            <a:avLst/>
          </a:prstGeom>
          <a:noFill/>
        </p:spPr>
        <p:txBody>
          <a:bodyPr wrap="square" rtlCol="0">
            <a:spAutoFit/>
          </a:bodyPr>
          <a:lstStyle/>
          <a:p>
            <a:pPr algn="ctr" rtl="0"/>
            <a:r>
              <a:rPr lang="fr-fr" sz="2400" b="0" i="0" u="none" baseline="0">
                <a:solidFill>
                  <a:schemeClr val="bg1"/>
                </a:solidFill>
              </a:rPr>
              <a:t>XXXX MEMBRES</a:t>
            </a:r>
          </a:p>
          <a:p>
            <a:pPr algn="ctr" rtl="0"/>
            <a:r>
              <a:rPr lang="fr-fr" sz="2400" b="0" i="0" u="none" baseline="0">
                <a:solidFill>
                  <a:srgbClr val="01B4E7"/>
                </a:solidFill>
              </a:rPr>
              <a:t>+/-XXX depuis 2017</a:t>
            </a:r>
            <a:endParaRPr lang="fr-fr" sz="2400" dirty="0">
              <a:solidFill>
                <a:srgbClr val="01B4E7"/>
              </a:solidFill>
            </a:endParaRPr>
          </a:p>
        </p:txBody>
      </p:sp>
      <p:sp>
        <p:nvSpPr>
          <p:cNvPr id="16" name="TextBox 15"/>
          <p:cNvSpPr txBox="1"/>
          <p:nvPr/>
        </p:nvSpPr>
        <p:spPr>
          <a:xfrm>
            <a:off x="8162236" y="484312"/>
            <a:ext cx="3379304" cy="830997"/>
          </a:xfrm>
          <a:prstGeom prst="rect">
            <a:avLst/>
          </a:prstGeom>
          <a:noFill/>
        </p:spPr>
        <p:txBody>
          <a:bodyPr wrap="square" rtlCol="0">
            <a:spAutoFit/>
          </a:bodyPr>
          <a:lstStyle/>
          <a:p>
            <a:pPr algn="ctr" rtl="0"/>
            <a:r>
              <a:rPr lang="fr-fr" sz="2400" b="0" i="0" u="none" baseline="0">
                <a:solidFill>
                  <a:schemeClr val="bg1"/>
                </a:solidFill>
              </a:rPr>
              <a:t>XX CLUBS</a:t>
            </a:r>
          </a:p>
          <a:p>
            <a:pPr algn="ctr" rtl="0"/>
            <a:r>
              <a:rPr lang="fr-fr" sz="2400" b="0" i="0" u="none" baseline="0">
                <a:solidFill>
                  <a:srgbClr val="01B4E7"/>
                </a:solidFill>
              </a:rPr>
              <a:t>+/-XXX depuis 2017</a:t>
            </a:r>
            <a:endParaRPr lang="fr-fr" sz="2400" dirty="0">
              <a:solidFill>
                <a:srgbClr val="01B4E7"/>
              </a:solidFill>
            </a:endParaRPr>
          </a:p>
        </p:txBody>
      </p:sp>
    </p:spTree>
    <p:custDataLst>
      <p:tags r:id="rId1"/>
    </p:custDataLst>
    <p:extLst>
      <p:ext uri="{BB962C8B-B14F-4D97-AF65-F5344CB8AC3E}">
        <p14:creationId xmlns:p14="http://schemas.microsoft.com/office/powerpoint/2010/main" val="132633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2"/>
          <p:cNvPicPr>
            <a:picLocks noChangeAspect="1"/>
          </p:cNvPicPr>
          <p:nvPr/>
        </p:nvPicPr>
        <p:blipFill rotWithShape="1">
          <a:blip r:embed="rId4" cstate="print">
            <a:extLst>
              <a:ext uri="{28A0092B-C50C-407E-A947-70E740481C1C}">
                <a14:useLocalDpi xmlns:a14="http://schemas.microsoft.com/office/drawing/2010/main"/>
              </a:ext>
            </a:extLst>
          </a:blip>
          <a:srcRect l="-341" t="16364" r="341" b="4040"/>
          <a:stretch/>
        </p:blipFill>
        <p:spPr>
          <a:xfrm>
            <a:off x="-32054" y="0"/>
            <a:ext cx="12192000" cy="5458691"/>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pic>
      <p:sp>
        <p:nvSpPr>
          <p:cNvPr id="13" name="Rectangle 12"/>
          <p:cNvSpPr/>
          <p:nvPr/>
        </p:nvSpPr>
        <p:spPr>
          <a:xfrm>
            <a:off x="-1" y="4118517"/>
            <a:ext cx="12192001" cy="2701777"/>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0" dirty="0"/>
          </a:p>
        </p:txBody>
      </p:sp>
      <p:sp>
        <p:nvSpPr>
          <p:cNvPr id="5" name="Slide Number Placeholder 4"/>
          <p:cNvSpPr>
            <a:spLocks noGrp="1"/>
          </p:cNvSpPr>
          <p:nvPr>
            <p:ph type="sldNum" sz="quarter" idx="12"/>
          </p:nvPr>
        </p:nvSpPr>
        <p:spPr/>
        <p:txBody>
          <a:bodyPr/>
          <a:lstStyle/>
          <a:p>
            <a:pPr algn="r" rtl="0"/>
            <a:fld id="{97A94E25-127B-4C48-AF96-44BA7B823777}" type="slidenum">
              <a:rPr/>
              <a:pPr algn="r" rtl="0"/>
              <a:t>7</a:t>
            </a:fld>
            <a:endParaRPr lang="fr-fr" dirty="0"/>
          </a:p>
        </p:txBody>
      </p:sp>
      <p:sp>
        <p:nvSpPr>
          <p:cNvPr id="11" name="Rectangle 10"/>
          <p:cNvSpPr/>
          <p:nvPr/>
        </p:nvSpPr>
        <p:spPr>
          <a:xfrm>
            <a:off x="1509309" y="3901954"/>
            <a:ext cx="9408918" cy="1136211"/>
          </a:xfrm>
          <a:prstGeom prst="rect">
            <a:avLst/>
          </a:prstGeom>
          <a:solidFill>
            <a:srgbClr val="01B4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0" dirty="0">
              <a:solidFill>
                <a:srgbClr val="01B4E7"/>
              </a:solidFill>
            </a:endParaRPr>
          </a:p>
        </p:txBody>
      </p:sp>
      <p:sp>
        <p:nvSpPr>
          <p:cNvPr id="9" name="Rectangle 8"/>
          <p:cNvSpPr/>
          <p:nvPr/>
        </p:nvSpPr>
        <p:spPr>
          <a:xfrm>
            <a:off x="1348184" y="3675528"/>
            <a:ext cx="9282328" cy="1074470"/>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0" dirty="0"/>
          </a:p>
        </p:txBody>
      </p:sp>
      <p:sp>
        <p:nvSpPr>
          <p:cNvPr id="10" name="TextBox 9"/>
          <p:cNvSpPr txBox="1"/>
          <p:nvPr/>
        </p:nvSpPr>
        <p:spPr>
          <a:xfrm>
            <a:off x="2507677" y="3775569"/>
            <a:ext cx="7412182" cy="784830"/>
          </a:xfrm>
          <a:prstGeom prst="rect">
            <a:avLst/>
          </a:prstGeom>
          <a:noFill/>
        </p:spPr>
        <p:txBody>
          <a:bodyPr wrap="square" rtlCol="0">
            <a:spAutoFit/>
          </a:bodyPr>
          <a:lstStyle/>
          <a:p>
            <a:pPr algn="l" rtl="0"/>
            <a:r>
              <a:rPr lang="fr-fr" sz="4500" b="1" i="0" u="none" baseline="0" dirty="0">
                <a:solidFill>
                  <a:schemeClr val="bg1"/>
                </a:solidFill>
              </a:rPr>
              <a:t>UN MEMBRE = UN INVITÉ</a:t>
            </a:r>
            <a:endParaRPr lang="fr-fr" sz="4500" b="1" dirty="0">
              <a:solidFill>
                <a:schemeClr val="bg1"/>
              </a:solidFill>
            </a:endParaRPr>
          </a:p>
        </p:txBody>
      </p:sp>
      <p:sp>
        <p:nvSpPr>
          <p:cNvPr id="12" name="Subtitle 4"/>
          <p:cNvSpPr txBox="1">
            <a:spLocks/>
          </p:cNvSpPr>
          <p:nvPr/>
        </p:nvSpPr>
        <p:spPr>
          <a:xfrm>
            <a:off x="8182277" y="6178099"/>
            <a:ext cx="8417944" cy="793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fr-fr" sz="2800" b="1" i="0" u="none" baseline="0" dirty="0">
                <a:solidFill>
                  <a:srgbClr val="58585A"/>
                </a:solidFill>
              </a:rPr>
              <a:t>ROTARY.ORG/JOIN</a:t>
            </a:r>
            <a:endParaRPr lang="fr-fr" sz="2800" b="1" dirty="0">
              <a:solidFill>
                <a:srgbClr val="58585A"/>
              </a:solidFill>
            </a:endParaRPr>
          </a:p>
        </p:txBody>
      </p:sp>
      <p:sp>
        <p:nvSpPr>
          <p:cNvPr id="2" name="TextBox 1"/>
          <p:cNvSpPr txBox="1"/>
          <p:nvPr/>
        </p:nvSpPr>
        <p:spPr>
          <a:xfrm>
            <a:off x="671872" y="5108022"/>
            <a:ext cx="10848255" cy="954107"/>
          </a:xfrm>
          <a:prstGeom prst="rect">
            <a:avLst/>
          </a:prstGeom>
          <a:noFill/>
        </p:spPr>
        <p:txBody>
          <a:bodyPr wrap="square" rtlCol="0">
            <a:spAutoFit/>
          </a:bodyPr>
          <a:lstStyle/>
          <a:p>
            <a:pPr algn="l" rtl="0"/>
            <a:r>
              <a:rPr lang="fr-fr" sz="2800" b="0" i="1" u="none" baseline="0" dirty="0">
                <a:solidFill>
                  <a:srgbClr val="58585A"/>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Chers amis, vivre pour autrui, se soucier d'autrui, servir autrui et changer des vies est la meilleure façon de mener nos propres vies. » — </a:t>
            </a:r>
            <a:r>
              <a:rPr lang="fr-fr" sz="2800" b="0" i="1" u="none" baseline="0" dirty="0" err="1">
                <a:solidFill>
                  <a:srgbClr val="58585A"/>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Shekhar</a:t>
            </a:r>
            <a:r>
              <a:rPr lang="fr-fr" sz="2800" b="0" i="1" u="none" baseline="0" dirty="0">
                <a:solidFill>
                  <a:srgbClr val="58585A"/>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Mehta, président du Rotary</a:t>
            </a:r>
            <a:endParaRPr lang="fr-fr" sz="2800" i="1" dirty="0">
              <a:solidFill>
                <a:srgbClr val="58585A"/>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70112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829097" y="0"/>
            <a:ext cx="5358384" cy="6858000"/>
          </a:xfrm>
          <a:prstGeom prst="rect">
            <a:avLst/>
          </a:prstGeom>
        </p:spPr>
      </p:pic>
      <p:pic>
        <p:nvPicPr>
          <p:cNvPr id="17" name="Picture 16"/>
          <p:cNvPicPr>
            <a:picLocks noChangeAspect="1"/>
          </p:cNvPicPr>
          <p:nvPr/>
        </p:nvPicPr>
        <p:blipFill>
          <a:blip r:embed="rId5"/>
          <a:stretch>
            <a:fillRect/>
          </a:stretch>
        </p:blipFill>
        <p:spPr>
          <a:xfrm>
            <a:off x="-35736" y="0"/>
            <a:ext cx="7965347" cy="6945672"/>
          </a:xfrm>
          <a:prstGeom prst="rect">
            <a:avLst/>
          </a:prstGeom>
        </p:spPr>
      </p:pic>
      <p:sp>
        <p:nvSpPr>
          <p:cNvPr id="14" name="Rectangle 13"/>
          <p:cNvSpPr/>
          <p:nvPr/>
        </p:nvSpPr>
        <p:spPr>
          <a:xfrm>
            <a:off x="5856242" y="5514891"/>
            <a:ext cx="3652047" cy="1078473"/>
          </a:xfrm>
          <a:prstGeom prst="rect">
            <a:avLst/>
          </a:prstGeom>
          <a:solidFill>
            <a:srgbClr val="01B4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0" dirty="0">
              <a:solidFill>
                <a:srgbClr val="01B4E7"/>
              </a:solidFill>
            </a:endParaRPr>
          </a:p>
        </p:txBody>
      </p:sp>
      <p:sp>
        <p:nvSpPr>
          <p:cNvPr id="6" name="Slide Number Placeholder 5">
            <a:extLst>
              <a:ext uri="{FF2B5EF4-FFF2-40B4-BE49-F238E27FC236}">
                <a16:creationId xmlns:a16="http://schemas.microsoft.com/office/drawing/2014/main" id="{6647C287-A576-402A-AF07-EAA7B4836050}"/>
              </a:ext>
            </a:extLst>
          </p:cNvPr>
          <p:cNvSpPr>
            <a:spLocks noGrp="1"/>
          </p:cNvSpPr>
          <p:nvPr>
            <p:ph type="sldNum" sz="quarter" idx="12"/>
          </p:nvPr>
        </p:nvSpPr>
        <p:spPr/>
        <p:txBody>
          <a:bodyPr/>
          <a:lstStyle/>
          <a:p>
            <a:pPr algn="r" rtl="0"/>
            <a:fld id="{97A94E25-127B-4C48-AF96-44BA7B823777}" type="slidenum">
              <a:rPr/>
              <a:pPr algn="r" rtl="0"/>
              <a:t>8</a:t>
            </a:fld>
            <a:endParaRPr lang="fr-fr" dirty="0"/>
          </a:p>
        </p:txBody>
      </p:sp>
      <p:sp>
        <p:nvSpPr>
          <p:cNvPr id="13" name="Text Placeholder 18">
            <a:extLst>
              <a:ext uri="{FF2B5EF4-FFF2-40B4-BE49-F238E27FC236}">
                <a16:creationId xmlns:a16="http://schemas.microsoft.com/office/drawing/2014/main" id="{4CAEAA8D-A958-41E4-ABA0-771F87F1F04C}"/>
              </a:ext>
            </a:extLst>
          </p:cNvPr>
          <p:cNvSpPr txBox="1">
            <a:spLocks/>
          </p:cNvSpPr>
          <p:nvPr/>
        </p:nvSpPr>
        <p:spPr>
          <a:xfrm>
            <a:off x="591591" y="142194"/>
            <a:ext cx="7244309" cy="1471092"/>
          </a:xfrm>
          <a:prstGeom prst="rect">
            <a:avLst/>
          </a:prstGeom>
          <a:ln w="25400">
            <a:noFill/>
          </a:ln>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4400" b="1" kern="1200" cap="all" baseline="0">
                <a:solidFill>
                  <a:schemeClr val="bg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spcBef>
                <a:spcPts val="0"/>
              </a:spcBef>
            </a:pPr>
            <a:endParaRPr lang="fr-fr" sz="3900" dirty="0"/>
          </a:p>
        </p:txBody>
      </p:sp>
      <p:sp>
        <p:nvSpPr>
          <p:cNvPr id="19" name="Text Placeholder 18">
            <a:extLst>
              <a:ext uri="{FF2B5EF4-FFF2-40B4-BE49-F238E27FC236}">
                <a16:creationId xmlns:a16="http://schemas.microsoft.com/office/drawing/2014/main" id="{4CAEAA8D-A958-41E4-ABA0-771F87F1F04C}"/>
              </a:ext>
            </a:extLst>
          </p:cNvPr>
          <p:cNvSpPr>
            <a:spLocks noGrp="1"/>
          </p:cNvSpPr>
          <p:nvPr>
            <p:ph type="body" sz="quarter" idx="14"/>
          </p:nvPr>
        </p:nvSpPr>
        <p:spPr>
          <a:xfrm>
            <a:off x="331860" y="2790982"/>
            <a:ext cx="2915401" cy="1217965"/>
          </a:xfrm>
          <a:ln>
            <a:noFill/>
          </a:ln>
        </p:spPr>
        <p:txBody>
          <a:bodyPr anchor="ctr"/>
          <a:lstStyle/>
          <a:p>
            <a:pPr lvl="0" algn="ctr" rtl="0"/>
            <a:r>
              <a:rPr lang="fr-fr" b="1" i="0" u="none" baseline="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+ 138 000</a:t>
            </a:r>
            <a:endParaRPr lang="fr-fr" b="0" dirty="0">
              <a:latin typeface="Arial Narrow" panose="020B0606020202030204" pitchFamily="34" charset="0"/>
            </a:endParaRPr>
          </a:p>
        </p:txBody>
      </p:sp>
      <p:sp>
        <p:nvSpPr>
          <p:cNvPr id="16" name="Rectangle 15"/>
          <p:cNvSpPr/>
          <p:nvPr/>
        </p:nvSpPr>
        <p:spPr>
          <a:xfrm>
            <a:off x="5976576" y="5402436"/>
            <a:ext cx="3723478" cy="1016319"/>
          </a:xfrm>
          <a:prstGeom prst="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0" dirty="0"/>
          </a:p>
        </p:txBody>
      </p:sp>
      <p:sp>
        <p:nvSpPr>
          <p:cNvPr id="23" name="Subtitle 22">
            <a:extLst>
              <a:ext uri="{FF2B5EF4-FFF2-40B4-BE49-F238E27FC236}">
                <a16:creationId xmlns:a16="http://schemas.microsoft.com/office/drawing/2014/main" id="{A434ED2D-D6D8-4B5B-ADB9-DEC1605C712E}"/>
              </a:ext>
            </a:extLst>
          </p:cNvPr>
          <p:cNvSpPr>
            <a:spLocks noGrp="1"/>
          </p:cNvSpPr>
          <p:nvPr>
            <p:ph type="subTitle" idx="1"/>
          </p:nvPr>
        </p:nvSpPr>
        <p:spPr>
          <a:xfrm>
            <a:off x="759930" y="4623809"/>
            <a:ext cx="3520892" cy="664047"/>
          </a:xfrm>
        </p:spPr>
        <p:txBody>
          <a:bodyPr>
            <a:noAutofit/>
          </a:bodyPr>
          <a:lstStyle/>
          <a:p>
            <a:pPr algn="l" rtl="0"/>
            <a:r>
              <a:rPr lang="fr-fr" sz="4400" b="1" i="0" u="none" baseline="0" dirty="0">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-150 000</a:t>
            </a:r>
            <a:endParaRPr lang="fr-fr" sz="4400" dirty="0">
              <a:latin typeface="Arial Narrow" panose="020B0606020202030204" pitchFamily="34" charset="0"/>
            </a:endParaRPr>
          </a:p>
        </p:txBody>
      </p:sp>
      <p:sp>
        <p:nvSpPr>
          <p:cNvPr id="2" name="TextBox 1"/>
          <p:cNvSpPr txBox="1"/>
          <p:nvPr/>
        </p:nvSpPr>
        <p:spPr>
          <a:xfrm>
            <a:off x="6112226" y="5433543"/>
            <a:ext cx="3433134" cy="892552"/>
          </a:xfrm>
          <a:prstGeom prst="rect">
            <a:avLst/>
          </a:prstGeom>
          <a:noFill/>
        </p:spPr>
        <p:txBody>
          <a:bodyPr wrap="square" rtlCol="0">
            <a:spAutoFit/>
          </a:bodyPr>
          <a:lstStyle/>
          <a:p>
            <a:pPr algn="l" rtl="0"/>
            <a:r>
              <a:rPr lang="fr-fr" sz="2600" b="0" i="0" u="none" baseline="0" dirty="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13 000 ont quitté le Rotary durant la première année</a:t>
            </a:r>
            <a:endParaRPr lang="fr-fr" sz="2600" dirty="0">
              <a:solidFill>
                <a:schemeClr val="bg1"/>
              </a:solidFill>
              <a:latin typeface="Arial Narrow" panose="020B0606020202030204" pitchFamily="34" charset="0"/>
            </a:endParaRPr>
          </a:p>
        </p:txBody>
      </p:sp>
      <p:sp>
        <p:nvSpPr>
          <p:cNvPr id="4" name="TextBox 3"/>
          <p:cNvSpPr txBox="1"/>
          <p:nvPr/>
        </p:nvSpPr>
        <p:spPr>
          <a:xfrm>
            <a:off x="3037341" y="3001137"/>
            <a:ext cx="4144792" cy="1323439"/>
          </a:xfrm>
          <a:prstGeom prst="rect">
            <a:avLst/>
          </a:prstGeom>
          <a:noFill/>
        </p:spPr>
        <p:txBody>
          <a:bodyPr wrap="square" rtlCol="0">
            <a:spAutoFit/>
          </a:bodyPr>
          <a:lstStyle/>
          <a:p>
            <a:pPr rtl="0"/>
            <a:r>
              <a:rPr lang="fr-fr" sz="4000" b="0" i="0" u="none" baseline="0" dirty="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Nouveaux membres et membres réadmis</a:t>
            </a:r>
            <a:endParaRPr lang="fr-fr" sz="4000" dirty="0">
              <a:solidFill>
                <a:schemeClr val="bg1"/>
              </a:solidFill>
              <a:latin typeface="Arial Narrow" panose="020B0606020202030204" pitchFamily="34" charset="0"/>
            </a:endParaRPr>
          </a:p>
        </p:txBody>
      </p:sp>
      <p:sp>
        <p:nvSpPr>
          <p:cNvPr id="5" name="TextBox 4"/>
          <p:cNvSpPr txBox="1"/>
          <p:nvPr/>
        </p:nvSpPr>
        <p:spPr>
          <a:xfrm>
            <a:off x="3037341" y="4601890"/>
            <a:ext cx="3217190" cy="707886"/>
          </a:xfrm>
          <a:prstGeom prst="rect">
            <a:avLst/>
          </a:prstGeom>
          <a:noFill/>
        </p:spPr>
        <p:txBody>
          <a:bodyPr wrap="square" rtlCol="0">
            <a:spAutoFit/>
          </a:bodyPr>
          <a:lstStyle/>
          <a:p>
            <a:pPr rtl="0"/>
            <a:r>
              <a:rPr lang="fr-fr" sz="4000" b="0" i="0" u="none" baseline="0" dirty="0">
                <a:solidFill>
                  <a:schemeClr val="bg1"/>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Membres radiés</a:t>
            </a:r>
          </a:p>
        </p:txBody>
      </p:sp>
      <p:sp>
        <p:nvSpPr>
          <p:cNvPr id="20" name="Text Placeholder 1"/>
          <p:cNvSpPr>
            <a:spLocks noGrp="1"/>
          </p:cNvSpPr>
          <p:nvPr>
            <p:ph type="body" sz="quarter" idx="14"/>
          </p:nvPr>
        </p:nvSpPr>
        <p:spPr>
          <a:xfrm>
            <a:off x="497880" y="613611"/>
            <a:ext cx="7909520" cy="1916109"/>
          </a:xfrm>
        </p:spPr>
        <p:txBody>
          <a:bodyPr/>
          <a:lstStyle/>
          <a:p>
            <a:pPr algn="l" rtl="0">
              <a:spcBef>
                <a:spcPts val="0"/>
              </a:spcBef>
            </a:pPr>
            <a:r>
              <a:rPr lang="fr-fr" b="1" i="0" u="none" baseline="0" dirty="0"/>
              <a:t>Membres de ROTARY CLUB — gains &amp; pertes 2020/2021</a:t>
            </a:r>
          </a:p>
        </p:txBody>
      </p:sp>
    </p:spTree>
    <p:custDataLst>
      <p:tags r:id="rId1"/>
    </p:custDataLst>
    <p:extLst>
      <p:ext uri="{BB962C8B-B14F-4D97-AF65-F5344CB8AC3E}">
        <p14:creationId xmlns:p14="http://schemas.microsoft.com/office/powerpoint/2010/main" val="76321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cstate="hqprint">
            <a:extLst>
              <a:ext uri="{28A0092B-C50C-407E-A947-70E740481C1C}">
                <a14:useLocalDpi xmlns:a14="http://schemas.microsoft.com/office/drawing/2010/main" val="0"/>
              </a:ext>
            </a:extLst>
          </a:blip>
          <a:srcRect l="27755"/>
          <a:stretch/>
        </p:blipFill>
        <p:spPr>
          <a:xfrm>
            <a:off x="-33867" y="-86637"/>
            <a:ext cx="7537182" cy="6955188"/>
          </a:xfrm>
          <a:prstGeom prst="rect">
            <a:avLst/>
          </a:prstGeom>
        </p:spPr>
      </p:pic>
      <p:sp>
        <p:nvSpPr>
          <p:cNvPr id="11" name="Title 7"/>
          <p:cNvSpPr txBox="1">
            <a:spLocks/>
          </p:cNvSpPr>
          <p:nvPr/>
        </p:nvSpPr>
        <p:spPr>
          <a:xfrm>
            <a:off x="4305300" y="-26204"/>
            <a:ext cx="7904748" cy="6884203"/>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fr-fr" dirty="0"/>
          </a:p>
        </p:txBody>
      </p:sp>
      <p:sp>
        <p:nvSpPr>
          <p:cNvPr id="2" name="Text Placeholder 1"/>
          <p:cNvSpPr>
            <a:spLocks noGrp="1"/>
          </p:cNvSpPr>
          <p:nvPr>
            <p:ph type="body" sz="quarter" idx="14"/>
          </p:nvPr>
        </p:nvSpPr>
        <p:spPr>
          <a:xfrm>
            <a:off x="5106514" y="684392"/>
            <a:ext cx="6696464" cy="1135062"/>
          </a:xfrm>
        </p:spPr>
        <p:txBody>
          <a:bodyPr/>
          <a:lstStyle/>
          <a:p>
            <a:pPr algn="l" rtl="0"/>
            <a:r>
              <a:rPr lang="fr-fr" b="1" i="0" u="none" baseline="0" dirty="0"/>
              <a:t>QUE SOUHAITENT </a:t>
            </a:r>
            <a:br>
              <a:rPr lang="fr-fr" b="1" i="0" u="none" baseline="0" dirty="0"/>
            </a:br>
            <a:r>
              <a:rPr lang="fr-fr" b="1" i="0" u="none" baseline="0" dirty="0"/>
              <a:t>LES MEMBRES ?</a:t>
            </a:r>
          </a:p>
        </p:txBody>
      </p:sp>
      <p:sp>
        <p:nvSpPr>
          <p:cNvPr id="23" name="Subtitle 22">
            <a:extLst>
              <a:ext uri="{FF2B5EF4-FFF2-40B4-BE49-F238E27FC236}">
                <a16:creationId xmlns:a16="http://schemas.microsoft.com/office/drawing/2014/main" id="{A434ED2D-D6D8-4B5B-ADB9-DEC1605C712E}"/>
              </a:ext>
            </a:extLst>
          </p:cNvPr>
          <p:cNvSpPr>
            <a:spLocks noGrp="1"/>
          </p:cNvSpPr>
          <p:nvPr>
            <p:ph type="subTitle" idx="1"/>
          </p:nvPr>
        </p:nvSpPr>
        <p:spPr>
          <a:xfrm>
            <a:off x="6087326" y="2399951"/>
            <a:ext cx="4734839" cy="1039437"/>
          </a:xfrm>
        </p:spPr>
        <p:txBody>
          <a:bodyPr>
            <a:noAutofit/>
          </a:bodyPr>
          <a:lstStyle/>
          <a:p>
            <a:pPr algn="l" rtl="0">
              <a:lnSpc>
                <a:spcPct val="100000"/>
              </a:lnSpc>
              <a:spcBef>
                <a:spcPts val="0"/>
              </a:spcBef>
            </a:pPr>
            <a:r>
              <a:rPr lang="fr-fr" sz="3600" b="0" i="0" u="none" baseline="0" dirty="0">
                <a:latin typeface="Arial Narrow" panose="020B0606020202030204" pitchFamily="34" charset="0"/>
                <a:cs typeface="Arial" panose="020B0604020202020204" pitchFamily="34" charset="0"/>
              </a:rPr>
              <a:t>Action locale</a:t>
            </a:r>
          </a:p>
          <a:p>
            <a:pPr algn="l" rtl="0">
              <a:lnSpc>
                <a:spcPct val="100000"/>
              </a:lnSpc>
              <a:spcBef>
                <a:spcPts val="0"/>
              </a:spcBef>
            </a:pPr>
            <a:endParaRPr lang="fr-fr" altLang="en-US" sz="3600" dirty="0">
              <a:latin typeface="Arial Narrow" panose="020B0606020202030204" pitchFamily="34" charset="0"/>
              <a:cs typeface="Arial" panose="020B0604020202020204" pitchFamily="34" charset="0"/>
            </a:endParaRPr>
          </a:p>
          <a:p>
            <a:pPr algn="l" rtl="0">
              <a:lnSpc>
                <a:spcPct val="100000"/>
              </a:lnSpc>
              <a:spcBef>
                <a:spcPts val="0"/>
              </a:spcBef>
            </a:pPr>
            <a:endParaRPr lang="fr-fr" altLang="en-US" sz="3600" dirty="0">
              <a:latin typeface="Arial Narrow" panose="020B060602020203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6647C287-A576-402A-AF07-EAA7B4836050}"/>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sz="1200" b="0" i="0" u="none" strike="noStrike" kern="1200" cap="none" spc="0" normalizeH="0" baseline="0">
                <a:ln>
                  <a:noFill/>
                </a:ln>
                <a:solidFill>
                  <a:prstClr val="white"/>
                </a:solidFill>
                <a:effectLst/>
                <a:uLnTx/>
                <a:uFillTx/>
                <a:latin typeface="Arial" panose="020B06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prstClr val="white"/>
              </a:solidFill>
              <a:effectLst/>
              <a:uLnTx/>
              <a:uFillTx/>
              <a:latin typeface="Arial" panose="020B0604020202020204"/>
              <a:ea typeface="+mn-ea"/>
              <a:cs typeface="Arial"/>
              <a:sym typeface="Arial"/>
            </a:endParaRPr>
          </a:p>
        </p:txBody>
      </p:sp>
      <p:pic>
        <p:nvPicPr>
          <p:cNvPr id="7" name="Picture 8" descr="Picture 8"/>
          <p:cNvPicPr>
            <a:picLocks noChangeAspect="1"/>
          </p:cNvPicPr>
          <p:nvPr/>
        </p:nvPicPr>
        <p:blipFill>
          <a:blip r:embed="rId5" cstate="screen">
            <a:biLevel thresh="25000"/>
            <a:extLst>
              <a:ext uri="{28A0092B-C50C-407E-A947-70E740481C1C}">
                <a14:useLocalDpi xmlns:a14="http://schemas.microsoft.com/office/drawing/2010/main"/>
              </a:ext>
            </a:extLst>
          </a:blip>
          <a:stretch>
            <a:fillRect/>
          </a:stretch>
        </p:blipFill>
        <p:spPr>
          <a:xfrm>
            <a:off x="4712856" y="5475631"/>
            <a:ext cx="902718" cy="902718"/>
          </a:xfrm>
          <a:prstGeom prst="rect">
            <a:avLst/>
          </a:prstGeom>
          <a:ln>
            <a:noFill/>
          </a:ln>
          <a:effectLst>
            <a:outerShdw blurRad="292100" dist="139700" dir="2700000" algn="tl" rotWithShape="0">
              <a:srgbClr val="333333">
                <a:alpha val="65000"/>
              </a:srgbClr>
            </a:outerShdw>
          </a:effectLst>
        </p:spPr>
      </p:pic>
      <p:pic>
        <p:nvPicPr>
          <p:cNvPr id="9" name="Picture 10" descr="Picture 10"/>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4655155" y="3842874"/>
            <a:ext cx="1149409" cy="1153107"/>
          </a:xfrm>
          <a:prstGeom prst="rect">
            <a:avLst/>
          </a:prstGeom>
          <a:ln>
            <a:noFill/>
          </a:ln>
          <a:effectLst>
            <a:outerShdw blurRad="292100" dist="139700" dir="2700000" algn="tl" rotWithShape="0">
              <a:srgbClr val="333333">
                <a:alpha val="65000"/>
              </a:srgbClr>
            </a:outerShdw>
          </a:effectLst>
        </p:spPr>
      </p:pic>
      <p:pic>
        <p:nvPicPr>
          <p:cNvPr id="10" name="Picture 4" descr="Picture 4"/>
          <p:cNvPicPr>
            <a:picLocks noChangeAspect="1"/>
          </p:cNvPicPr>
          <p:nvPr/>
        </p:nvPicPr>
        <p:blipFill>
          <a:blip r:embed="rId7" cstate="screen">
            <a:biLevel thresh="25000"/>
            <a:extLst>
              <a:ext uri="{28A0092B-C50C-407E-A947-70E740481C1C}">
                <a14:useLocalDpi xmlns:a14="http://schemas.microsoft.com/office/drawing/2010/main"/>
              </a:ext>
            </a:extLst>
          </a:blip>
          <a:stretch>
            <a:fillRect/>
          </a:stretch>
        </p:blipFill>
        <p:spPr>
          <a:xfrm>
            <a:off x="4535487" y="2133500"/>
            <a:ext cx="1257457" cy="1257457"/>
          </a:xfrm>
          <a:prstGeom prst="rect">
            <a:avLst/>
          </a:prstGeom>
          <a:ln>
            <a:noFill/>
          </a:ln>
          <a:effectLst>
            <a:outerShdw blurRad="292100" dist="139700" dir="2700000" algn="tl" rotWithShape="0">
              <a:srgbClr val="333333">
                <a:alpha val="65000"/>
              </a:srgbClr>
            </a:outerShdw>
          </a:effectLst>
        </p:spPr>
      </p:pic>
      <p:sp>
        <p:nvSpPr>
          <p:cNvPr id="12" name="Subtitle 22">
            <a:extLst>
              <a:ext uri="{FF2B5EF4-FFF2-40B4-BE49-F238E27FC236}">
                <a16:creationId xmlns:a16="http://schemas.microsoft.com/office/drawing/2014/main" id="{A434ED2D-D6D8-4B5B-ADB9-DEC1605C712E}"/>
              </a:ext>
            </a:extLst>
          </p:cNvPr>
          <p:cNvSpPr txBox="1">
            <a:spLocks/>
          </p:cNvSpPr>
          <p:nvPr/>
        </p:nvSpPr>
        <p:spPr>
          <a:xfrm>
            <a:off x="5985271" y="4062815"/>
            <a:ext cx="4734839" cy="71322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0">
              <a:lnSpc>
                <a:spcPct val="100000"/>
              </a:lnSpc>
              <a:spcBef>
                <a:spcPts val="0"/>
              </a:spcBef>
            </a:pPr>
            <a:r>
              <a:rPr lang="fr-fr" sz="3600" b="0" i="0" u="none" baseline="0" dirty="0">
                <a:latin typeface="Arial Narrow" panose="020B0606020202030204" pitchFamily="34" charset="0"/>
                <a:cs typeface="Arial" panose="020B0604020202020204" pitchFamily="34" charset="0"/>
              </a:rPr>
              <a:t>Contacts</a:t>
            </a:r>
          </a:p>
          <a:p>
            <a:pPr algn="l" rtl="0">
              <a:lnSpc>
                <a:spcPct val="100000"/>
              </a:lnSpc>
              <a:spcBef>
                <a:spcPts val="0"/>
              </a:spcBef>
            </a:pPr>
            <a:endParaRPr lang="fr-fr" altLang="en-US" sz="3600" dirty="0">
              <a:latin typeface="Arial Narrow" panose="020B0606020202030204" pitchFamily="34" charset="0"/>
              <a:cs typeface="Arial" panose="020B0604020202020204" pitchFamily="34" charset="0"/>
            </a:endParaRPr>
          </a:p>
        </p:txBody>
      </p:sp>
      <p:sp>
        <p:nvSpPr>
          <p:cNvPr id="13" name="Subtitle 22">
            <a:extLst>
              <a:ext uri="{FF2B5EF4-FFF2-40B4-BE49-F238E27FC236}">
                <a16:creationId xmlns:a16="http://schemas.microsoft.com/office/drawing/2014/main" id="{A434ED2D-D6D8-4B5B-ADB9-DEC1605C712E}"/>
              </a:ext>
            </a:extLst>
          </p:cNvPr>
          <p:cNvSpPr txBox="1">
            <a:spLocks/>
          </p:cNvSpPr>
          <p:nvPr/>
        </p:nvSpPr>
        <p:spPr>
          <a:xfrm>
            <a:off x="5985271" y="5390467"/>
            <a:ext cx="5761961" cy="197576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0">
              <a:lnSpc>
                <a:spcPct val="100000"/>
              </a:lnSpc>
              <a:spcBef>
                <a:spcPts val="0"/>
              </a:spcBef>
            </a:pPr>
            <a:r>
              <a:rPr lang="fr-fr" sz="3600" b="0" i="0" u="none" baseline="0" dirty="0">
                <a:latin typeface="Arial Narrow" panose="020B0606020202030204" pitchFamily="34" charset="0"/>
                <a:cs typeface="Arial" panose="020B0604020202020204" pitchFamily="34" charset="0"/>
              </a:rPr>
              <a:t>Opportunités de développement professionnel et du leadership</a:t>
            </a:r>
            <a:endParaRPr lang="fr-fr" altLang="en-US" sz="3600" dirty="0">
              <a:latin typeface="Arial Narrow" panose="020B0606020202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75249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a:dk1>
        <a:sysClr val="windowText" lastClr="000000"/>
      </a:dk1>
      <a:lt1>
        <a:sysClr val="window" lastClr="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0041018965C148B8386E7CAFFFD3D7" ma:contentTypeVersion="12" ma:contentTypeDescription="Create a new document." ma:contentTypeScope="" ma:versionID="b2e6acf7db87b3f53ad2d6494d367027">
  <xsd:schema xmlns:xsd="http://www.w3.org/2001/XMLSchema" xmlns:xs="http://www.w3.org/2001/XMLSchema" xmlns:p="http://schemas.microsoft.com/office/2006/metadata/properties" xmlns:ns2="41d4868e-e7c5-4a0f-bea8-40f63a832f74" xmlns:ns3="069370df-1b75-469d-a9d4-424b0b9f5a67" targetNamespace="http://schemas.microsoft.com/office/2006/metadata/properties" ma:root="true" ma:fieldsID="b0598f71a625b914348dec8ca29e0d91" ns2:_="" ns3:_="">
    <xsd:import namespace="41d4868e-e7c5-4a0f-bea8-40f63a832f74"/>
    <xsd:import namespace="069370df-1b75-469d-a9d4-424b0b9f5a6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4868e-e7c5-4a0f-bea8-40f63a832f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9370df-1b75-469d-a9d4-424b0b9f5a6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907746-948B-431F-9FEC-993A4876518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f097dfa-9cbd-4f84-9850-6e7cae909781"/>
    <ds:schemaRef ds:uri="http://purl.org/dc/elements/1.1/"/>
    <ds:schemaRef ds:uri="http://schemas.microsoft.com/office/2006/metadata/properties"/>
    <ds:schemaRef ds:uri="http://schemas.microsoft.com/sharepoint/v3"/>
    <ds:schemaRef ds:uri="31cc3d0e-5959-4987-9d20-de23da659f5c"/>
    <ds:schemaRef ds:uri="http://www.w3.org/XML/1998/namespace"/>
    <ds:schemaRef ds:uri="http://purl.org/dc/dcmitype/"/>
  </ds:schemaRefs>
</ds:datastoreItem>
</file>

<file path=customXml/itemProps2.xml><?xml version="1.0" encoding="utf-8"?>
<ds:datastoreItem xmlns:ds="http://schemas.openxmlformats.org/officeDocument/2006/customXml" ds:itemID="{B7D2427C-728B-4C63-87D2-30BB2F459917}">
  <ds:schemaRefs>
    <ds:schemaRef ds:uri="http://schemas.microsoft.com/sharepoint/v3/contenttype/forms"/>
  </ds:schemaRefs>
</ds:datastoreItem>
</file>

<file path=customXml/itemProps3.xml><?xml version="1.0" encoding="utf-8"?>
<ds:datastoreItem xmlns:ds="http://schemas.openxmlformats.org/officeDocument/2006/customXml" ds:itemID="{3C4FEF01-1B93-437F-84E2-EA17A0D500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4868e-e7c5-4a0f-bea8-40f63a832f74"/>
    <ds:schemaRef ds:uri="069370df-1b75-469d-a9d4-424b0b9f5a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9224</TotalTime>
  <Words>1248</Words>
  <Application>Microsoft Office PowerPoint</Application>
  <PresentationFormat>Grand écran</PresentationFormat>
  <Paragraphs>267</Paragraphs>
  <Slides>16</Slides>
  <Notes>16</Notes>
  <HiddenSlides>1</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Lee Ann Searight</cp:lastModifiedBy>
  <cp:revision>460</cp:revision>
  <cp:lastPrinted>2020-09-10T18:12:28Z</cp:lastPrinted>
  <dcterms:created xsi:type="dcterms:W3CDTF">2019-11-18T03:22:22Z</dcterms:created>
  <dcterms:modified xsi:type="dcterms:W3CDTF">2021-10-21T08:40:10Z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0x0101001C0041018965C148B8386E7CAFFFD3D7</vt:lpwstr>
  </property>
  <property fmtid="{D5CDD505-2E9C-101B-9397-08002B2CF9AE}" pid="3" name="ArticulateGUID">
    <vt:lpwstr>999353F6-ECC4-48C6-889C-F6AB0DB02C9C</vt:lpwstr>
  </property>
  <property fmtid="{D5CDD505-2E9C-101B-9397-08002B2CF9AE}" pid="4" name="ArticulatePath">
    <vt:lpwstr>State of Membership July 2021 20210902-018</vt:lpwstr>
  </property>
</Properties>
</file>